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9"/>
  </p:notesMasterIdLst>
  <p:handoutMasterIdLst>
    <p:handoutMasterId r:id="rId40"/>
  </p:handoutMasterIdLst>
  <p:sldIdLst>
    <p:sldId id="256" r:id="rId2"/>
    <p:sldId id="259" r:id="rId3"/>
    <p:sldId id="266" r:id="rId4"/>
    <p:sldId id="267" r:id="rId5"/>
    <p:sldId id="268" r:id="rId6"/>
    <p:sldId id="307" r:id="rId7"/>
    <p:sldId id="269" r:id="rId8"/>
    <p:sldId id="270" r:id="rId9"/>
    <p:sldId id="271" r:id="rId10"/>
    <p:sldId id="273" r:id="rId11"/>
    <p:sldId id="276" r:id="rId12"/>
    <p:sldId id="275" r:id="rId13"/>
    <p:sldId id="284" r:id="rId14"/>
    <p:sldId id="285" r:id="rId15"/>
    <p:sldId id="287" r:id="rId16"/>
    <p:sldId id="286" r:id="rId17"/>
    <p:sldId id="290" r:id="rId18"/>
    <p:sldId id="291" r:id="rId19"/>
    <p:sldId id="298" r:id="rId20"/>
    <p:sldId id="272" r:id="rId21"/>
    <p:sldId id="293" r:id="rId22"/>
    <p:sldId id="294" r:id="rId23"/>
    <p:sldId id="299" r:id="rId24"/>
    <p:sldId id="295" r:id="rId25"/>
    <p:sldId id="297" r:id="rId26"/>
    <p:sldId id="301" r:id="rId27"/>
    <p:sldId id="302" r:id="rId28"/>
    <p:sldId id="303" r:id="rId29"/>
    <p:sldId id="296" r:id="rId30"/>
    <p:sldId id="309" r:id="rId31"/>
    <p:sldId id="308" r:id="rId32"/>
    <p:sldId id="265" r:id="rId33"/>
    <p:sldId id="277" r:id="rId34"/>
    <p:sldId id="280" r:id="rId35"/>
    <p:sldId id="281" r:id="rId36"/>
    <p:sldId id="282" r:id="rId37"/>
    <p:sldId id="283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5FD93BB3-30A1-4E30-852B-5461876D61F3}">
          <p14:sldIdLst>
            <p14:sldId id="256"/>
            <p14:sldId id="259"/>
            <p14:sldId id="266"/>
            <p14:sldId id="267"/>
            <p14:sldId id="268"/>
            <p14:sldId id="307"/>
            <p14:sldId id="269"/>
            <p14:sldId id="270"/>
            <p14:sldId id="271"/>
            <p14:sldId id="273"/>
            <p14:sldId id="276"/>
            <p14:sldId id="275"/>
            <p14:sldId id="284"/>
            <p14:sldId id="285"/>
            <p14:sldId id="287"/>
            <p14:sldId id="286"/>
            <p14:sldId id="290"/>
            <p14:sldId id="291"/>
            <p14:sldId id="298"/>
            <p14:sldId id="272"/>
            <p14:sldId id="293"/>
            <p14:sldId id="294"/>
            <p14:sldId id="299"/>
            <p14:sldId id="295"/>
            <p14:sldId id="297"/>
            <p14:sldId id="301"/>
            <p14:sldId id="302"/>
            <p14:sldId id="303"/>
            <p14:sldId id="296"/>
            <p14:sldId id="309"/>
            <p14:sldId id="308"/>
            <p14:sldId id="265"/>
            <p14:sldId id="277"/>
            <p14:sldId id="280"/>
            <p14:sldId id="281"/>
            <p14:sldId id="282"/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35" autoAdjust="0"/>
    <p:restoredTop sz="95226" autoAdjust="0"/>
  </p:normalViewPr>
  <p:slideViewPr>
    <p:cSldViewPr snapToGrid="0" snapToObjects="1">
      <p:cViewPr varScale="1">
        <p:scale>
          <a:sx n="63" d="100"/>
          <a:sy n="63" d="100"/>
        </p:scale>
        <p:origin x="1140" y="34"/>
      </p:cViewPr>
      <p:guideLst>
        <p:guide orient="horz" pos="2160"/>
        <p:guide pos="2903"/>
      </p:guideLst>
    </p:cSldViewPr>
  </p:slideViewPr>
  <p:outlineViewPr>
    <p:cViewPr>
      <p:scale>
        <a:sx n="33" d="100"/>
        <a:sy n="33" d="100"/>
      </p:scale>
      <p:origin x="0" y="-1928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4" d="100"/>
          <a:sy n="94" d="100"/>
        </p:scale>
        <p:origin x="375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6937D-10D5-9A4E-8AE5-3BD40A349CB2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6F51CD-B87E-504E-9940-0A8EC0898CB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560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D0FCC8-D1FC-D145-A009-25D2FF8D2EB2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46913-DBF3-5540-BABC-D9F21B35442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461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First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foremost</a:t>
            </a:r>
            <a:r>
              <a:rPr lang="tr-TR" dirty="0"/>
              <a:t>, </a:t>
            </a:r>
            <a:r>
              <a:rPr lang="tr-TR" dirty="0" err="1"/>
              <a:t>depth</a:t>
            </a:r>
            <a:r>
              <a:rPr lang="tr-TR" dirty="0"/>
              <a:t> </a:t>
            </a:r>
            <a:r>
              <a:rPr lang="tr-TR" dirty="0" err="1"/>
              <a:t>prediction</a:t>
            </a:r>
            <a:r>
              <a:rPr lang="tr-TR" dirty="0"/>
              <a:t> is </a:t>
            </a:r>
            <a:r>
              <a:rPr lang="tr-TR" dirty="0" err="1"/>
              <a:t>fundamental</a:t>
            </a:r>
            <a:r>
              <a:rPr lang="tr-TR" dirty="0"/>
              <a:t> in 3D </a:t>
            </a:r>
            <a:r>
              <a:rPr lang="tr-TR" dirty="0" err="1"/>
              <a:t>understanding</a:t>
            </a:r>
            <a:r>
              <a:rPr lang="tr-TR" dirty="0"/>
              <a:t>. </a:t>
            </a:r>
          </a:p>
          <a:p>
            <a:endParaRPr lang="tr-TR" dirty="0"/>
          </a:p>
          <a:p>
            <a:r>
              <a:rPr lang="tr-TR" dirty="0" err="1"/>
              <a:t>Today</a:t>
            </a:r>
            <a:r>
              <a:rPr lang="tr-TR" dirty="0"/>
              <a:t>, </a:t>
            </a:r>
            <a:r>
              <a:rPr lang="tr-TR" dirty="0" err="1"/>
              <a:t>our</a:t>
            </a:r>
            <a:r>
              <a:rPr lang="tr-TR" dirty="0"/>
              <a:t> problem is </a:t>
            </a:r>
            <a:r>
              <a:rPr lang="tr-TR" dirty="0" err="1"/>
              <a:t>monocular</a:t>
            </a:r>
            <a:r>
              <a:rPr lang="tr-TR" dirty="0"/>
              <a:t> </a:t>
            </a:r>
            <a:r>
              <a:rPr lang="tr-TR" dirty="0" err="1"/>
              <a:t>depth</a:t>
            </a:r>
            <a:r>
              <a:rPr lang="tr-TR" dirty="0"/>
              <a:t> </a:t>
            </a:r>
            <a:r>
              <a:rPr lang="tr-TR" dirty="0" err="1"/>
              <a:t>prediction</a:t>
            </a:r>
            <a:r>
              <a:rPr lang="tr-TR" dirty="0"/>
              <a:t>. </a:t>
            </a:r>
            <a:r>
              <a:rPr lang="tr-TR" dirty="0" err="1"/>
              <a:t>Given</a:t>
            </a:r>
            <a:r>
              <a:rPr lang="tr-TR" dirty="0"/>
              <a:t> a </a:t>
            </a:r>
            <a:r>
              <a:rPr lang="tr-TR" dirty="0" err="1"/>
              <a:t>single</a:t>
            </a:r>
            <a:r>
              <a:rPr lang="tr-TR" dirty="0"/>
              <a:t> RGB </a:t>
            </a:r>
            <a:r>
              <a:rPr lang="tr-TR" dirty="0" err="1"/>
              <a:t>image</a:t>
            </a:r>
            <a:r>
              <a:rPr lang="tr-TR" dirty="0"/>
              <a:t>, </a:t>
            </a:r>
            <a:r>
              <a:rPr lang="tr-TR" dirty="0" err="1"/>
              <a:t>predict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depth</a:t>
            </a:r>
            <a:r>
              <a:rPr lang="tr-TR" dirty="0"/>
              <a:t> </a:t>
            </a:r>
            <a:r>
              <a:rPr lang="tr-TR" dirty="0" err="1"/>
              <a:t>values</a:t>
            </a:r>
            <a:r>
              <a:rPr lang="tr-TR" dirty="0"/>
              <a:t> </a:t>
            </a:r>
            <a:r>
              <a:rPr lang="tr-TR" dirty="0" err="1"/>
              <a:t>per</a:t>
            </a:r>
            <a:r>
              <a:rPr lang="tr-TR" dirty="0"/>
              <a:t> </a:t>
            </a:r>
            <a:r>
              <a:rPr lang="tr-TR" dirty="0" err="1"/>
              <a:t>each</a:t>
            </a:r>
            <a:r>
              <a:rPr lang="tr-TR" dirty="0"/>
              <a:t> </a:t>
            </a:r>
            <a:r>
              <a:rPr lang="tr-TR" dirty="0" err="1"/>
              <a:t>pixel</a:t>
            </a:r>
            <a:r>
              <a:rPr lang="tr-TR" dirty="0"/>
              <a:t>.</a:t>
            </a:r>
          </a:p>
          <a:p>
            <a:endParaRPr lang="tr-TR" dirty="0"/>
          </a:p>
          <a:p>
            <a:r>
              <a:rPr lang="tr-TR" dirty="0" err="1"/>
              <a:t>Besides</a:t>
            </a:r>
            <a:r>
              <a:rPr lang="tr-TR" dirty="0"/>
              <a:t> </a:t>
            </a:r>
            <a:r>
              <a:rPr lang="tr-TR" dirty="0" err="1"/>
              <a:t>being</a:t>
            </a:r>
            <a:r>
              <a:rPr lang="tr-TR" dirty="0"/>
              <a:t> an </a:t>
            </a:r>
            <a:r>
              <a:rPr lang="tr-TR" dirty="0" err="1"/>
              <a:t>interesting</a:t>
            </a:r>
            <a:r>
              <a:rPr lang="tr-TR" dirty="0"/>
              <a:t> problem, it </a:t>
            </a:r>
            <a:r>
              <a:rPr lang="tr-TR" dirty="0" err="1"/>
              <a:t>regards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industrial</a:t>
            </a:r>
            <a:r>
              <a:rPr lang="tr-TR" dirty="0"/>
              <a:t> </a:t>
            </a:r>
            <a:r>
              <a:rPr lang="tr-TR" dirty="0" err="1"/>
              <a:t>applications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based</a:t>
            </a:r>
            <a:r>
              <a:rPr lang="tr-TR" dirty="0"/>
              <a:t> on 3D </a:t>
            </a:r>
            <a:r>
              <a:rPr lang="tr-TR" dirty="0" err="1"/>
              <a:t>scene</a:t>
            </a:r>
            <a:r>
              <a:rPr lang="tr-TR" dirty="0"/>
              <a:t> </a:t>
            </a:r>
            <a:r>
              <a:rPr lang="tr-TR" dirty="0" err="1"/>
              <a:t>understanding</a:t>
            </a:r>
            <a:r>
              <a:rPr lang="tr-TR" dirty="0"/>
              <a:t>. </a:t>
            </a:r>
          </a:p>
          <a:p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availability</a:t>
            </a:r>
            <a:r>
              <a:rPr lang="tr-TR" dirty="0"/>
              <a:t> of </a:t>
            </a:r>
            <a:r>
              <a:rPr lang="tr-TR" dirty="0" err="1"/>
              <a:t>many</a:t>
            </a:r>
            <a:r>
              <a:rPr lang="tr-TR" dirty="0"/>
              <a:t> </a:t>
            </a:r>
            <a:r>
              <a:rPr lang="tr-TR" dirty="0" err="1"/>
              <a:t>images</a:t>
            </a:r>
            <a:r>
              <a:rPr lang="tr-TR" dirty="0"/>
              <a:t>, it is </a:t>
            </a:r>
            <a:r>
              <a:rPr lang="tr-TR" dirty="0" err="1"/>
              <a:t>desirable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reconstruct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3D </a:t>
            </a:r>
            <a:r>
              <a:rPr lang="tr-TR" dirty="0" err="1"/>
              <a:t>representations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AR </a:t>
            </a:r>
            <a:r>
              <a:rPr lang="tr-TR" dirty="0" err="1"/>
              <a:t>and</a:t>
            </a:r>
            <a:r>
              <a:rPr lang="tr-TR" dirty="0"/>
              <a:t> VR </a:t>
            </a:r>
            <a:r>
              <a:rPr lang="tr-TR" dirty="0" err="1"/>
              <a:t>applications</a:t>
            </a:r>
            <a:r>
              <a:rPr lang="tr-TR" dirty="0"/>
              <a:t>.</a:t>
            </a:r>
          </a:p>
          <a:p>
            <a:r>
              <a:rPr lang="tr-TR" dirty="0" err="1"/>
              <a:t>In</a:t>
            </a:r>
            <a:r>
              <a:rPr lang="tr-TR" dirty="0"/>
              <a:t> </a:t>
            </a:r>
            <a:r>
              <a:rPr lang="tr-TR" dirty="0" err="1"/>
              <a:t>autonomous</a:t>
            </a:r>
            <a:r>
              <a:rPr lang="tr-TR" dirty="0"/>
              <a:t> </a:t>
            </a:r>
            <a:r>
              <a:rPr lang="tr-TR" dirty="0" err="1"/>
              <a:t>driving</a:t>
            </a:r>
            <a:r>
              <a:rPr lang="tr-TR" dirty="0"/>
              <a:t>, it can </a:t>
            </a:r>
            <a:r>
              <a:rPr lang="tr-TR" dirty="0" err="1"/>
              <a:t>work</a:t>
            </a:r>
            <a:r>
              <a:rPr lang="tr-TR" dirty="0"/>
              <a:t> as a </a:t>
            </a:r>
            <a:r>
              <a:rPr lang="tr-TR" dirty="0" err="1"/>
              <a:t>backup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existing</a:t>
            </a:r>
            <a:r>
              <a:rPr lang="tr-TR" dirty="0"/>
              <a:t> </a:t>
            </a:r>
            <a:r>
              <a:rPr lang="tr-TR" dirty="0" err="1"/>
              <a:t>lidar</a:t>
            </a:r>
            <a:r>
              <a:rPr lang="tr-TR" dirty="0"/>
              <a:t> </a:t>
            </a:r>
            <a:r>
              <a:rPr lang="tr-TR" dirty="0" err="1"/>
              <a:t>based</a:t>
            </a:r>
            <a:r>
              <a:rPr lang="tr-TR" dirty="0"/>
              <a:t> </a:t>
            </a:r>
            <a:r>
              <a:rPr lang="tr-TR" dirty="0" err="1"/>
              <a:t>systems</a:t>
            </a:r>
            <a:r>
              <a:rPr lang="tr-TR" dirty="0"/>
              <a:t>. </a:t>
            </a:r>
            <a:r>
              <a:rPr lang="tr-TR" dirty="0" err="1"/>
              <a:t>It</a:t>
            </a:r>
            <a:r>
              <a:rPr lang="tr-TR" dirty="0"/>
              <a:t> </a:t>
            </a:r>
            <a:r>
              <a:rPr lang="tr-TR" dirty="0" err="1"/>
              <a:t>would</a:t>
            </a:r>
            <a:r>
              <a:rPr lang="tr-TR" dirty="0"/>
              <a:t> </a:t>
            </a:r>
            <a:r>
              <a:rPr lang="tr-TR" dirty="0" err="1"/>
              <a:t>also</a:t>
            </a:r>
            <a:r>
              <a:rPr lang="tr-TR" dirty="0"/>
              <a:t> </a:t>
            </a:r>
            <a:r>
              <a:rPr lang="tr-TR" dirty="0" err="1"/>
              <a:t>reduce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costs</a:t>
            </a:r>
            <a:r>
              <a:rPr lang="tr-TR" dirty="0"/>
              <a:t>. (</a:t>
            </a:r>
            <a:r>
              <a:rPr lang="tr-TR" dirty="0" err="1"/>
              <a:t>one</a:t>
            </a:r>
            <a:r>
              <a:rPr lang="tr-TR" dirty="0"/>
              <a:t> </a:t>
            </a:r>
            <a:r>
              <a:rPr lang="tr-TR" dirty="0" err="1"/>
              <a:t>camera</a:t>
            </a:r>
            <a:r>
              <a:rPr lang="tr-TR" dirty="0"/>
              <a:t> </a:t>
            </a:r>
            <a:r>
              <a:rPr lang="tr-TR" dirty="0" err="1"/>
              <a:t>versus</a:t>
            </a:r>
            <a:r>
              <a:rPr lang="tr-TR" dirty="0"/>
              <a:t> </a:t>
            </a:r>
            <a:r>
              <a:rPr lang="tr-TR" dirty="0" err="1"/>
              <a:t>two</a:t>
            </a:r>
            <a:r>
              <a:rPr lang="tr-TR" dirty="0"/>
              <a:t>)</a:t>
            </a:r>
          </a:p>
          <a:p>
            <a:r>
              <a:rPr lang="tr-TR" dirty="0" err="1"/>
              <a:t>Likewise</a:t>
            </a:r>
            <a:r>
              <a:rPr lang="tr-TR" dirty="0"/>
              <a:t>, robot </a:t>
            </a:r>
            <a:r>
              <a:rPr lang="tr-TR" dirty="0" err="1"/>
              <a:t>navigation</a:t>
            </a:r>
            <a:r>
              <a:rPr lang="tr-TR" dirty="0"/>
              <a:t>, </a:t>
            </a:r>
            <a:r>
              <a:rPr lang="tr-TR" dirty="0" err="1"/>
              <a:t>path</a:t>
            </a:r>
            <a:r>
              <a:rPr lang="tr-TR" dirty="0"/>
              <a:t> </a:t>
            </a:r>
            <a:r>
              <a:rPr lang="tr-TR" dirty="0" err="1"/>
              <a:t>planning</a:t>
            </a:r>
            <a:r>
              <a:rPr lang="tr-TR" dirty="0"/>
              <a:t>, </a:t>
            </a:r>
            <a:r>
              <a:rPr lang="tr-TR" dirty="0" err="1"/>
              <a:t>moving</a:t>
            </a:r>
            <a:r>
              <a:rPr lang="tr-TR" dirty="0"/>
              <a:t> (</a:t>
            </a:r>
            <a:r>
              <a:rPr lang="tr-TR" dirty="0" err="1"/>
              <a:t>grabbing</a:t>
            </a:r>
            <a:r>
              <a:rPr lang="tr-TR" dirty="0"/>
              <a:t> </a:t>
            </a:r>
            <a:r>
              <a:rPr lang="tr-TR" dirty="0" err="1"/>
              <a:t>objects</a:t>
            </a:r>
            <a:r>
              <a:rPr lang="tr-TR" dirty="0"/>
              <a:t>) …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based</a:t>
            </a:r>
            <a:r>
              <a:rPr lang="tr-TR" dirty="0"/>
              <a:t> on </a:t>
            </a:r>
            <a:r>
              <a:rPr lang="tr-TR" dirty="0" err="1"/>
              <a:t>depth</a:t>
            </a:r>
            <a:r>
              <a:rPr lang="tr-TR" dirty="0"/>
              <a:t> </a:t>
            </a:r>
            <a:r>
              <a:rPr lang="tr-TR" dirty="0" err="1"/>
              <a:t>understanding</a:t>
            </a:r>
            <a:r>
              <a:rPr lang="tr-TR" dirty="0"/>
              <a:t>.</a:t>
            </a:r>
          </a:p>
          <a:p>
            <a:endParaRPr lang="tr-TR" dirty="0"/>
          </a:p>
          <a:p>
            <a:r>
              <a:rPr lang="tr-TR" dirty="0" err="1"/>
              <a:t>When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problem </a:t>
            </a:r>
            <a:r>
              <a:rPr lang="tr-TR" dirty="0" err="1"/>
              <a:t>arose</a:t>
            </a:r>
            <a:r>
              <a:rPr lang="tr-TR" dirty="0"/>
              <a:t> in 80s, </a:t>
            </a:r>
            <a:r>
              <a:rPr lang="tr-TR" dirty="0" err="1"/>
              <a:t>first</a:t>
            </a:r>
            <a:r>
              <a:rPr lang="tr-TR" dirty="0"/>
              <a:t> </a:t>
            </a:r>
            <a:r>
              <a:rPr lang="tr-TR" dirty="0" err="1"/>
              <a:t>attempts</a:t>
            </a:r>
            <a:r>
              <a:rPr lang="tr-TR" dirty="0"/>
              <a:t> </a:t>
            </a:r>
            <a:r>
              <a:rPr lang="tr-TR" dirty="0" err="1"/>
              <a:t>were</a:t>
            </a:r>
            <a:r>
              <a:rPr lang="tr-TR" dirty="0"/>
              <a:t> </a:t>
            </a:r>
            <a:r>
              <a:rPr lang="tr-TR" dirty="0" err="1"/>
              <a:t>based</a:t>
            </a:r>
            <a:r>
              <a:rPr lang="tr-TR" dirty="0"/>
              <a:t> on </a:t>
            </a:r>
            <a:r>
              <a:rPr lang="tr-TR" dirty="0" err="1"/>
              <a:t>inferring</a:t>
            </a:r>
            <a:r>
              <a:rPr lang="tr-TR" dirty="0"/>
              <a:t> </a:t>
            </a:r>
            <a:r>
              <a:rPr lang="tr-TR" dirty="0" err="1"/>
              <a:t>shape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monocular</a:t>
            </a:r>
            <a:r>
              <a:rPr lang="tr-TR" dirty="0"/>
              <a:t> </a:t>
            </a:r>
            <a:r>
              <a:rPr lang="tr-TR" dirty="0" err="1"/>
              <a:t>cues</a:t>
            </a:r>
            <a:r>
              <a:rPr lang="tr-TR" dirty="0"/>
              <a:t> </a:t>
            </a:r>
            <a:r>
              <a:rPr lang="tr-TR" dirty="0" err="1"/>
              <a:t>like</a:t>
            </a:r>
            <a:r>
              <a:rPr lang="tr-TR" dirty="0"/>
              <a:t> </a:t>
            </a:r>
            <a:r>
              <a:rPr lang="tr-TR" dirty="0" err="1"/>
              <a:t>shade</a:t>
            </a:r>
            <a:r>
              <a:rPr lang="tr-TR" dirty="0"/>
              <a:t> </a:t>
            </a:r>
            <a:r>
              <a:rPr lang="tr-TR" dirty="0" err="1"/>
              <a:t>or</a:t>
            </a:r>
            <a:r>
              <a:rPr lang="tr-TR" dirty="0"/>
              <a:t> </a:t>
            </a:r>
            <a:r>
              <a:rPr lang="tr-TR" dirty="0" err="1"/>
              <a:t>texture</a:t>
            </a:r>
            <a:r>
              <a:rPr lang="tr-TR" dirty="0"/>
              <a:t>. </a:t>
            </a:r>
          </a:p>
          <a:p>
            <a:r>
              <a:rPr lang="tr-TR" dirty="0"/>
              <a:t>But </a:t>
            </a:r>
            <a:r>
              <a:rPr lang="tr-TR" dirty="0" err="1"/>
              <a:t>they</a:t>
            </a:r>
            <a:r>
              <a:rPr lang="tr-TR" dirty="0"/>
              <a:t> </a:t>
            </a:r>
            <a:r>
              <a:rPr lang="tr-TR" dirty="0" err="1"/>
              <a:t>did</a:t>
            </a:r>
            <a:r>
              <a:rPr lang="tr-TR" dirty="0"/>
              <a:t> not </a:t>
            </a:r>
            <a:r>
              <a:rPr lang="tr-TR" dirty="0" err="1"/>
              <a:t>solve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problem </a:t>
            </a:r>
            <a:r>
              <a:rPr lang="tr-TR" dirty="0" err="1"/>
              <a:t>accurately</a:t>
            </a:r>
            <a:r>
              <a:rPr lang="tr-TR" dirty="0"/>
              <a:t>. </a:t>
            </a:r>
          </a:p>
          <a:p>
            <a:r>
              <a:rPr lang="tr-TR" dirty="0" err="1"/>
              <a:t>Because</a:t>
            </a:r>
            <a:r>
              <a:rPr lang="tr-TR" dirty="0"/>
              <a:t> it is a </a:t>
            </a:r>
            <a:r>
              <a:rPr lang="tr-TR" dirty="0" err="1"/>
              <a:t>very</a:t>
            </a:r>
            <a:r>
              <a:rPr lang="tr-TR" dirty="0"/>
              <a:t> </a:t>
            </a:r>
            <a:r>
              <a:rPr lang="tr-TR" dirty="0" err="1"/>
              <a:t>underconstrained</a:t>
            </a:r>
            <a:r>
              <a:rPr lang="tr-TR" dirty="0"/>
              <a:t> problem, </a:t>
            </a:r>
            <a:r>
              <a:rPr lang="tr-TR" dirty="0" err="1"/>
              <a:t>many</a:t>
            </a:r>
            <a:r>
              <a:rPr lang="tr-TR" dirty="0"/>
              <a:t> </a:t>
            </a:r>
            <a:r>
              <a:rPr lang="tr-TR" dirty="0" err="1"/>
              <a:t>solutions</a:t>
            </a:r>
            <a:r>
              <a:rPr lang="tr-TR" dirty="0"/>
              <a:t> </a:t>
            </a:r>
            <a:r>
              <a:rPr lang="tr-TR" dirty="0" err="1"/>
              <a:t>exist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a </a:t>
            </a:r>
            <a:r>
              <a:rPr lang="tr-TR" dirty="0" err="1"/>
              <a:t>single</a:t>
            </a:r>
            <a:r>
              <a:rPr lang="tr-TR" dirty="0"/>
              <a:t> </a:t>
            </a:r>
            <a:r>
              <a:rPr lang="tr-TR" dirty="0" err="1"/>
              <a:t>view</a:t>
            </a:r>
            <a:r>
              <a:rPr lang="tr-TR" dirty="0"/>
              <a:t>. </a:t>
            </a:r>
            <a:r>
              <a:rPr lang="tr-TR" dirty="0" err="1"/>
              <a:t>There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no</a:t>
            </a:r>
            <a:r>
              <a:rPr lang="tr-TR" dirty="0"/>
              <a:t> </a:t>
            </a:r>
            <a:r>
              <a:rPr lang="tr-TR" dirty="0" err="1"/>
              <a:t>geometrical</a:t>
            </a:r>
            <a:r>
              <a:rPr lang="tr-TR" dirty="0"/>
              <a:t> </a:t>
            </a:r>
            <a:r>
              <a:rPr lang="tr-TR" dirty="0" err="1"/>
              <a:t>constraints</a:t>
            </a:r>
            <a:r>
              <a:rPr lang="tr-TR" dirty="0"/>
              <a:t>. </a:t>
            </a:r>
          </a:p>
          <a:p>
            <a:r>
              <a:rPr lang="tr-TR" dirty="0"/>
              <a:t>People can </a:t>
            </a:r>
            <a:r>
              <a:rPr lang="tr-TR" dirty="0" err="1"/>
              <a:t>infer</a:t>
            </a:r>
            <a:r>
              <a:rPr lang="tr-TR" dirty="0"/>
              <a:t> </a:t>
            </a:r>
            <a:r>
              <a:rPr lang="tr-TR" dirty="0" err="1"/>
              <a:t>depth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a </a:t>
            </a:r>
            <a:r>
              <a:rPr lang="tr-TR" dirty="0" err="1"/>
              <a:t>single</a:t>
            </a:r>
            <a:r>
              <a:rPr lang="tr-TR" dirty="0"/>
              <a:t> </a:t>
            </a:r>
            <a:r>
              <a:rPr lang="tr-TR" dirty="0" err="1"/>
              <a:t>view</a:t>
            </a:r>
            <a:r>
              <a:rPr lang="tr-TR" dirty="0"/>
              <a:t> </a:t>
            </a:r>
            <a:r>
              <a:rPr lang="tr-TR" dirty="0" err="1"/>
              <a:t>succesfully</a:t>
            </a:r>
            <a:r>
              <a:rPr lang="tr-TR" dirty="0"/>
              <a:t>, </a:t>
            </a:r>
            <a:r>
              <a:rPr lang="tr-TR" dirty="0" err="1"/>
              <a:t>because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have</a:t>
            </a:r>
            <a:r>
              <a:rPr lang="tr-TR" dirty="0"/>
              <a:t> </a:t>
            </a:r>
            <a:r>
              <a:rPr lang="tr-TR" dirty="0" err="1"/>
              <a:t>prior</a:t>
            </a:r>
            <a:r>
              <a:rPr lang="tr-TR" dirty="0"/>
              <a:t> </a:t>
            </a:r>
            <a:r>
              <a:rPr lang="tr-TR" dirty="0" err="1"/>
              <a:t>knowledge</a:t>
            </a:r>
            <a:r>
              <a:rPr lang="tr-TR" dirty="0"/>
              <a:t> </a:t>
            </a:r>
            <a:r>
              <a:rPr lang="tr-TR" dirty="0" err="1"/>
              <a:t>about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World.</a:t>
            </a:r>
          </a:p>
          <a:p>
            <a:r>
              <a:rPr lang="tr-TR" dirty="0" err="1"/>
              <a:t>These</a:t>
            </a:r>
            <a:r>
              <a:rPr lang="tr-TR" dirty="0"/>
              <a:t> </a:t>
            </a:r>
            <a:r>
              <a:rPr lang="tr-TR" dirty="0" err="1"/>
              <a:t>factors</a:t>
            </a:r>
            <a:r>
              <a:rPr lang="tr-TR" dirty="0"/>
              <a:t> </a:t>
            </a:r>
            <a:r>
              <a:rPr lang="tr-TR" dirty="0" err="1"/>
              <a:t>make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problem </a:t>
            </a:r>
            <a:r>
              <a:rPr lang="tr-TR" dirty="0" err="1"/>
              <a:t>very</a:t>
            </a:r>
            <a:r>
              <a:rPr lang="tr-TR" dirty="0"/>
              <a:t> </a:t>
            </a:r>
            <a:r>
              <a:rPr lang="tr-TR" dirty="0" err="1"/>
              <a:t>suitable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deep</a:t>
            </a:r>
            <a:r>
              <a:rPr lang="tr-TR" dirty="0"/>
              <a:t> </a:t>
            </a:r>
            <a:r>
              <a:rPr lang="tr-TR" dirty="0" err="1"/>
              <a:t>learning</a:t>
            </a:r>
            <a:r>
              <a:rPr lang="tr-TR" dirty="0"/>
              <a:t>. </a:t>
            </a:r>
          </a:p>
          <a:p>
            <a:r>
              <a:rPr lang="tr-TR" dirty="0" err="1"/>
              <a:t>Especially</a:t>
            </a:r>
            <a:r>
              <a:rPr lang="tr-TR" dirty="0"/>
              <a:t> </a:t>
            </a:r>
            <a:r>
              <a:rPr lang="tr-TR" dirty="0" err="1"/>
              <a:t>now</a:t>
            </a:r>
            <a:r>
              <a:rPr lang="tr-TR" dirty="0"/>
              <a:t>, </a:t>
            </a:r>
            <a:r>
              <a:rPr lang="tr-TR" dirty="0" err="1"/>
              <a:t>there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many</a:t>
            </a:r>
            <a:r>
              <a:rPr lang="tr-TR" dirty="0"/>
              <a:t> </a:t>
            </a:r>
            <a:r>
              <a:rPr lang="tr-TR" dirty="0" err="1"/>
              <a:t>images</a:t>
            </a:r>
            <a:r>
              <a:rPr lang="tr-TR" dirty="0"/>
              <a:t>, </a:t>
            </a:r>
            <a:r>
              <a:rPr lang="tr-TR" dirty="0" err="1"/>
              <a:t>huge</a:t>
            </a:r>
            <a:r>
              <a:rPr lang="tr-TR" dirty="0"/>
              <a:t> </a:t>
            </a:r>
            <a:r>
              <a:rPr lang="tr-TR" dirty="0" err="1"/>
              <a:t>datasets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higher</a:t>
            </a:r>
            <a:r>
              <a:rPr lang="tr-TR" dirty="0"/>
              <a:t> </a:t>
            </a:r>
            <a:r>
              <a:rPr lang="tr-TR" dirty="0" err="1"/>
              <a:t>computational</a:t>
            </a:r>
            <a:r>
              <a:rPr lang="tr-TR" dirty="0"/>
              <a:t> </a:t>
            </a:r>
            <a:r>
              <a:rPr lang="tr-TR" dirty="0" err="1"/>
              <a:t>power</a:t>
            </a:r>
            <a:r>
              <a:rPr lang="tr-T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46913-DBF3-5540-BABC-D9F21B3544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913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7" name="Picture 518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134" name="Rectangle 14"/>
          <p:cNvSpPr>
            <a:spLocks noGrp="1" noChangeArrowheads="1"/>
          </p:cNvSpPr>
          <p:nvPr>
            <p:ph type="ctrTitle"/>
          </p:nvPr>
        </p:nvSpPr>
        <p:spPr>
          <a:xfrm>
            <a:off x="358775" y="1827213"/>
            <a:ext cx="8424863" cy="1295400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de-DE" noProof="0" dirty="0"/>
          </a:p>
        </p:txBody>
      </p:sp>
      <p:sp>
        <p:nvSpPr>
          <p:cNvPr id="5135" name="Rectangle 1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58775" y="1143000"/>
            <a:ext cx="8424863" cy="685800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marL="0" indent="0" algn="l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Computer Aided Medical Procedures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07090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6324600"/>
            <a:ext cx="32766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tr-TR"/>
              <a:t>August 5, 2019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6324600"/>
            <a:ext cx="10668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/>
              <a:t>Slide </a:t>
            </a:r>
            <a:fld id="{E27654B9-2CBC-E046-9B7E-70345D26D3AC}" type="slidenum">
              <a:rPr lang="en-US" smtClean="0"/>
              <a:t>‹N›</a:t>
            </a:fld>
            <a:endParaRPr lang="en-US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3759628" cy="533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28875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78613" y="914400"/>
            <a:ext cx="2105025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8775" y="914400"/>
            <a:ext cx="6167438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6324600"/>
            <a:ext cx="32766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tr-TR"/>
              <a:t>August 5, 2019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6324600"/>
            <a:ext cx="10668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/>
              <a:t>Slide </a:t>
            </a:r>
            <a:fld id="{E27654B9-2CBC-E046-9B7E-70345D26D3AC}" type="slidenum">
              <a:rPr lang="en-US" smtClean="0"/>
              <a:t>‹N›</a:t>
            </a:fld>
            <a:endParaRPr lang="en-US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3759628" cy="533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1153307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876800" y="6324600"/>
            <a:ext cx="32766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tr-TR"/>
              <a:t>August 5, 2019</a:t>
            </a:r>
            <a:endParaRPr lang="en-US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3759628" cy="533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Computer Aided Medical Procedures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6324600"/>
            <a:ext cx="10668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/>
              <a:t>Slide </a:t>
            </a:r>
            <a:fld id="{E27654B9-2CBC-E046-9B7E-70345D26D3A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029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Rectangle 15"/>
          <p:cNvSpPr>
            <a:spLocks noGrp="1" noChangeArrowheads="1"/>
          </p:cNvSpPr>
          <p:nvPr>
            <p:ph type="subTitle" idx="12" hasCustomPrompt="1"/>
          </p:nvPr>
        </p:nvSpPr>
        <p:spPr>
          <a:xfrm>
            <a:off x="358775" y="1143000"/>
            <a:ext cx="8424863" cy="685800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marL="0" indent="0" algn="l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Computer Aided Medical Procedures</a:t>
            </a:r>
            <a:endParaRPr lang="de-DE" noProof="0" dirty="0"/>
          </a:p>
        </p:txBody>
      </p:sp>
      <p:sp>
        <p:nvSpPr>
          <p:cNvPr id="15" name="Rectangle 14"/>
          <p:cNvSpPr>
            <a:spLocks noGrp="1" noChangeArrowheads="1"/>
          </p:cNvSpPr>
          <p:nvPr>
            <p:ph type="ctrTitle"/>
          </p:nvPr>
        </p:nvSpPr>
        <p:spPr>
          <a:xfrm>
            <a:off x="358775" y="1828800"/>
            <a:ext cx="8424863" cy="1295400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83813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5" y="1828800"/>
            <a:ext cx="4135438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828800"/>
            <a:ext cx="4137025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6324600"/>
            <a:ext cx="32766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tr-TR"/>
              <a:t>August 5, 2019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6324600"/>
            <a:ext cx="10668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/>
              <a:t>Slide </a:t>
            </a:r>
            <a:fld id="{E27654B9-2CBC-E046-9B7E-70345D26D3AC}" type="slidenum">
              <a:rPr lang="en-US" smtClean="0"/>
              <a:t>‹N›</a:t>
            </a:fld>
            <a:endParaRPr lang="en-US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3759628" cy="533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3665232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6324600"/>
            <a:ext cx="32766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tr-TR"/>
              <a:t>August 5, 2019</a:t>
            </a:r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8077200" y="6324600"/>
            <a:ext cx="10668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/>
              <a:t>Slide </a:t>
            </a:r>
            <a:fld id="{E27654B9-2CBC-E046-9B7E-70345D26D3AC}" type="slidenum">
              <a:rPr lang="en-US" smtClean="0"/>
              <a:t>‹N›</a:t>
            </a:fld>
            <a:endParaRPr lang="en-US"/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2"/>
          </p:nvPr>
        </p:nvSpPr>
        <p:spPr>
          <a:xfrm>
            <a:off x="1117172" y="6324600"/>
            <a:ext cx="3759628" cy="533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621657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6324600"/>
            <a:ext cx="32766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tr-TR"/>
              <a:t>August 5, 2019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6324600"/>
            <a:ext cx="10668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/>
              <a:t>Slide </a:t>
            </a:r>
            <a:fld id="{E27654B9-2CBC-E046-9B7E-70345D26D3AC}" type="slidenum">
              <a:rPr lang="en-US" smtClean="0"/>
              <a:t>‹N›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3759628" cy="533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3549508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6324600"/>
            <a:ext cx="32766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tr-TR"/>
              <a:t>August 5, 2019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6324600"/>
            <a:ext cx="10668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/>
              <a:t>Slide </a:t>
            </a:r>
            <a:fld id="{E27654B9-2CBC-E046-9B7E-70345D26D3AC}" type="slidenum">
              <a:rPr lang="en-US" smtClean="0"/>
              <a:t>‹N›</a:t>
            </a:fld>
            <a:endParaRPr lang="en-US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3759628" cy="533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439376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6324600"/>
            <a:ext cx="32766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tr-TR"/>
              <a:t>August 5, 2019</a:t>
            </a: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6324600"/>
            <a:ext cx="10668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/>
              <a:t>Slide </a:t>
            </a:r>
            <a:fld id="{E27654B9-2CBC-E046-9B7E-70345D26D3AC}" type="slidenum">
              <a:rPr lang="en-US" smtClean="0"/>
              <a:t>‹N›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3759628" cy="533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1669528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6324600"/>
            <a:ext cx="32766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tr-TR"/>
              <a:t>August 5, 2019</a:t>
            </a: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6324600"/>
            <a:ext cx="10668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/>
              <a:t>Slide </a:t>
            </a:r>
            <a:fld id="{E27654B9-2CBC-E046-9B7E-70345D26D3AC}" type="slidenum">
              <a:rPr lang="en-US" smtClean="0"/>
              <a:t>‹N›</a:t>
            </a:fld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3759628" cy="533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219420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27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228600"/>
            <a:ext cx="84042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028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8775" y="1066800"/>
            <a:ext cx="8424863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876800" y="6324600"/>
            <a:ext cx="32766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tr-TR"/>
              <a:t>August 5, 2019</a:t>
            </a:r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6324600"/>
            <a:ext cx="10668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/>
              <a:t>Slide </a:t>
            </a:r>
            <a:fld id="{E27654B9-2CBC-E046-9B7E-70345D26D3AC}" type="slidenum">
              <a:rPr lang="en-US" smtClean="0"/>
              <a:t>‹N›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3759628" cy="533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Computer Aided Medical Procedures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rgbClr val="333333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rgbClr val="333333"/>
          </a:solidFill>
          <a:latin typeface="+mn-lt"/>
          <a:ea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rgbClr val="333333"/>
          </a:solidFill>
          <a:latin typeface="+mn-lt"/>
          <a:ea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rgbClr val="333333"/>
          </a:solidFill>
          <a:latin typeface="+mn-lt"/>
          <a:ea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333333"/>
          </a:solidFill>
          <a:latin typeface="+mn-lt"/>
          <a:ea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333333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333333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333333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333333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773" y="1939247"/>
            <a:ext cx="8424863" cy="2636606"/>
          </a:xfrm>
        </p:spPr>
        <p:txBody>
          <a:bodyPr/>
          <a:lstStyle/>
          <a:p>
            <a:pPr algn="ctr"/>
            <a:br>
              <a:rPr lang="en-US" sz="3600" dirty="0"/>
            </a:br>
            <a:r>
              <a:rPr lang="en-GB" sz="4400" dirty="0"/>
              <a:t>Discovering Graph Neural Networks for Indoor 3D Scene Representation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8773" y="883577"/>
            <a:ext cx="8424863" cy="823925"/>
          </a:xfrm>
        </p:spPr>
        <p:txBody>
          <a:bodyPr/>
          <a:lstStyle/>
          <a:p>
            <a:pPr algn="ctr"/>
            <a:r>
              <a:rPr lang="en-US" dirty="0"/>
              <a:t>Thesis Final Presentation :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707AAB1-AA61-E54B-A57F-EC63155B3C1A}"/>
              </a:ext>
            </a:extLst>
          </p:cNvPr>
          <p:cNvSpPr txBox="1">
            <a:spLocks/>
          </p:cNvSpPr>
          <p:nvPr/>
        </p:nvSpPr>
        <p:spPr bwMode="auto">
          <a:xfrm>
            <a:off x="769712" y="4918753"/>
            <a:ext cx="4474092" cy="105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>
                <a:solidFill>
                  <a:schemeClr val="bg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333333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333333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333333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</a:defRPr>
            </a:lvl9pPr>
          </a:lstStyle>
          <a:p>
            <a:pPr defTabSz="914400"/>
            <a:r>
              <a:rPr lang="en-US" kern="0" dirty="0"/>
              <a:t>Student: Fabiola Pasini</a:t>
            </a:r>
          </a:p>
          <a:p>
            <a:pPr defTabSz="914400"/>
            <a:r>
              <a:rPr lang="en-US" kern="0" dirty="0"/>
              <a:t>Supervisor: Federico </a:t>
            </a:r>
            <a:r>
              <a:rPr lang="en-US" kern="0" dirty="0" err="1"/>
              <a:t>Tombari</a:t>
            </a:r>
            <a:endParaRPr lang="en-US" kern="0" dirty="0"/>
          </a:p>
          <a:p>
            <a:pPr defTabSz="914400"/>
            <a:r>
              <a:rPr lang="en-US" kern="0" dirty="0"/>
              <a:t>Advisor: Evin </a:t>
            </a:r>
            <a:r>
              <a:rPr lang="en-US" kern="0" dirty="0" err="1"/>
              <a:t>Pınar</a:t>
            </a:r>
            <a:r>
              <a:rPr lang="en-US" kern="0" dirty="0"/>
              <a:t> </a:t>
            </a:r>
            <a:r>
              <a:rPr lang="en-US" kern="0" dirty="0" err="1"/>
              <a:t>Örnek</a:t>
            </a:r>
            <a:r>
              <a:rPr lang="en-US" kern="0" dirty="0"/>
              <a:t>, Shun-</a:t>
            </a:r>
            <a:r>
              <a:rPr lang="en-US" kern="0" dirty="0" err="1"/>
              <a:t>cheng</a:t>
            </a:r>
            <a:r>
              <a:rPr lang="en-US" kern="0" dirty="0"/>
              <a:t> Wu</a:t>
            </a:r>
          </a:p>
        </p:txBody>
      </p:sp>
    </p:spTree>
    <p:extLst>
      <p:ext uri="{BB962C8B-B14F-4D97-AF65-F5344CB8AC3E}">
        <p14:creationId xmlns:p14="http://schemas.microsoft.com/office/powerpoint/2010/main" val="2354963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97718B2-6578-4B57-A6C4-E3808FB96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566" y="2016272"/>
            <a:ext cx="8258556" cy="177195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AU" sz="2000" b="1" dirty="0">
                <a:solidFill>
                  <a:srgbClr val="000000"/>
                </a:solidFill>
                <a:latin typeface="+mj-lt"/>
              </a:rPr>
              <a:t>Concatenate</a:t>
            </a:r>
            <a:r>
              <a:rPr lang="en-AU" sz="2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AU" sz="2000" b="1" i="1" dirty="0" err="1">
                <a:solidFill>
                  <a:srgbClr val="000000"/>
                </a:solidFill>
                <a:latin typeface="+mj-lt"/>
              </a:rPr>
              <a:t>v_s</a:t>
            </a:r>
            <a:r>
              <a:rPr lang="en-AU" sz="2000" dirty="0">
                <a:solidFill>
                  <a:srgbClr val="000000"/>
                </a:solidFill>
                <a:latin typeface="+mj-lt"/>
              </a:rPr>
              <a:t> (current node), </a:t>
            </a:r>
            <a:r>
              <a:rPr lang="en-AU" sz="2000" b="1" i="1" dirty="0" err="1">
                <a:solidFill>
                  <a:srgbClr val="000000"/>
                </a:solidFill>
                <a:latin typeface="+mj-lt"/>
              </a:rPr>
              <a:t>v_r</a:t>
            </a:r>
            <a:r>
              <a:rPr lang="en-AU" sz="2000" dirty="0">
                <a:solidFill>
                  <a:srgbClr val="000000"/>
                </a:solidFill>
                <a:latin typeface="+mj-lt"/>
              </a:rPr>
              <a:t> (the edge) and </a:t>
            </a:r>
            <a:r>
              <a:rPr lang="en-AU" sz="2000" b="1" i="1" dirty="0" err="1">
                <a:solidFill>
                  <a:srgbClr val="000000"/>
                </a:solidFill>
                <a:latin typeface="+mj-lt"/>
              </a:rPr>
              <a:t>v_o</a:t>
            </a:r>
            <a:r>
              <a:rPr lang="en-AU" sz="2000" dirty="0">
                <a:solidFill>
                  <a:srgbClr val="000000"/>
                </a:solidFill>
                <a:latin typeface="+mj-lt"/>
              </a:rPr>
              <a:t> (neighbour),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2000" dirty="0">
                <a:solidFill>
                  <a:srgbClr val="000000"/>
                </a:solidFill>
                <a:latin typeface="+mj-lt"/>
              </a:rPr>
              <a:t>Feed the new tensor in a multilayer perceptron </a:t>
            </a:r>
            <a:r>
              <a:rPr lang="en-AU" sz="2000" b="1" i="1" dirty="0">
                <a:solidFill>
                  <a:srgbClr val="000000"/>
                </a:solidFill>
                <a:latin typeface="+mj-lt"/>
              </a:rPr>
              <a:t>g</a:t>
            </a:r>
            <a:r>
              <a:rPr lang="en-AU" sz="2000" b="1" i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₁</a:t>
            </a:r>
            <a:r>
              <a:rPr lang="en-AU" sz="2000" b="1" i="1" dirty="0">
                <a:solidFill>
                  <a:srgbClr val="000000"/>
                </a:solidFill>
                <a:latin typeface="+mj-lt"/>
              </a:rPr>
              <a:t>(.) </a:t>
            </a:r>
            <a:r>
              <a:rPr lang="en-AU" sz="2000" dirty="0">
                <a:solidFill>
                  <a:srgbClr val="000000"/>
                </a:solidFill>
                <a:latin typeface="+mj-lt"/>
              </a:rPr>
              <a:t>for information propagation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2000" b="1" dirty="0">
                <a:solidFill>
                  <a:srgbClr val="000000"/>
                </a:solidFill>
                <a:latin typeface="+mj-lt"/>
              </a:rPr>
              <a:t>Split</a:t>
            </a:r>
            <a:r>
              <a:rPr lang="en-AU" sz="2000" dirty="0">
                <a:solidFill>
                  <a:srgbClr val="000000"/>
                </a:solidFill>
                <a:latin typeface="+mj-lt"/>
              </a:rPr>
              <a:t> the resulting vector to get </a:t>
            </a:r>
            <a:r>
              <a:rPr lang="en-AU" sz="2000" i="1" dirty="0" err="1">
                <a:solidFill>
                  <a:srgbClr val="000000"/>
                </a:solidFill>
                <a:latin typeface="+mj-lt"/>
              </a:rPr>
              <a:t>v_s</a:t>
            </a:r>
            <a:r>
              <a:rPr lang="en-AU" sz="2000" i="1" dirty="0">
                <a:solidFill>
                  <a:srgbClr val="000000"/>
                </a:solidFill>
                <a:latin typeface="+mj-lt"/>
              </a:rPr>
              <a:t>’</a:t>
            </a:r>
            <a:r>
              <a:rPr lang="en-AU" sz="2000" dirty="0">
                <a:solidFill>
                  <a:srgbClr val="000000"/>
                </a:solidFill>
                <a:latin typeface="+mj-lt"/>
              </a:rPr>
              <a:t>, </a:t>
            </a:r>
            <a:r>
              <a:rPr lang="en-AU" sz="2000" i="1" dirty="0" err="1">
                <a:solidFill>
                  <a:srgbClr val="000000"/>
                </a:solidFill>
                <a:latin typeface="+mj-lt"/>
              </a:rPr>
              <a:t>v_r</a:t>
            </a:r>
            <a:r>
              <a:rPr lang="en-AU" sz="2000" i="1" dirty="0">
                <a:solidFill>
                  <a:srgbClr val="000000"/>
                </a:solidFill>
                <a:latin typeface="+mj-lt"/>
              </a:rPr>
              <a:t>’</a:t>
            </a:r>
            <a:r>
              <a:rPr lang="en-AU" sz="2000" dirty="0">
                <a:solidFill>
                  <a:srgbClr val="000000"/>
                </a:solidFill>
                <a:latin typeface="+mj-lt"/>
              </a:rPr>
              <a:t> and </a:t>
            </a:r>
            <a:r>
              <a:rPr lang="en-AU" sz="2000" i="1" dirty="0" err="1">
                <a:solidFill>
                  <a:srgbClr val="000000"/>
                </a:solidFill>
                <a:latin typeface="+mj-lt"/>
              </a:rPr>
              <a:t>v_o</a:t>
            </a:r>
            <a:r>
              <a:rPr lang="en-AU" sz="2000" i="1" dirty="0">
                <a:solidFill>
                  <a:srgbClr val="000000"/>
                </a:solidFill>
                <a:latin typeface="+mj-lt"/>
              </a:rPr>
              <a:t>’</a:t>
            </a:r>
            <a:r>
              <a:rPr lang="en-AU" sz="2000" dirty="0">
                <a:solidFill>
                  <a:srgbClr val="000000"/>
                </a:solidFill>
                <a:latin typeface="+mj-lt"/>
              </a:rPr>
              <a:t>.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133B00F-818A-4505-B25C-D0B7CDAFB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it-IT" dirty="0"/>
              <a:t>December</a:t>
            </a:r>
            <a:r>
              <a:rPr lang="tr-TR" dirty="0"/>
              <a:t> </a:t>
            </a:r>
            <a:r>
              <a:rPr lang="it-IT" dirty="0"/>
              <a:t>2</a:t>
            </a:r>
            <a:r>
              <a:rPr lang="tr-TR" dirty="0"/>
              <a:t>, 202</a:t>
            </a:r>
            <a:r>
              <a:rPr lang="it-IT" dirty="0"/>
              <a:t>1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76ECFB5-E478-4248-A28C-A4CAA7601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10</a:t>
            </a:fld>
            <a:endParaRPr lang="en-US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B04B35BB-B25C-4870-8C97-EE99517606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1700F635-9DBF-49B3-ABE8-940CD4E24F1E}"/>
              </a:ext>
            </a:extLst>
          </p:cNvPr>
          <p:cNvSpPr txBox="1">
            <a:spLocks/>
          </p:cNvSpPr>
          <p:nvPr/>
        </p:nvSpPr>
        <p:spPr bwMode="auto">
          <a:xfrm>
            <a:off x="348343" y="419101"/>
            <a:ext cx="8621485" cy="1141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9pPr>
          </a:lstStyle>
          <a:p>
            <a:r>
              <a:rPr lang="it-IT" sz="3200" b="1" i="0" u="none" strike="noStrike" dirty="0">
                <a:solidFill>
                  <a:srgbClr val="000000"/>
                </a:solidFill>
                <a:effectLst/>
              </a:rPr>
              <a:t>Graph </a:t>
            </a:r>
            <a:r>
              <a:rPr lang="it-IT" sz="3200" b="1" i="0" u="none" strike="noStrike" dirty="0" err="1">
                <a:solidFill>
                  <a:srgbClr val="000000"/>
                </a:solidFill>
                <a:effectLst/>
              </a:rPr>
              <a:t>Convolution</a:t>
            </a:r>
            <a:r>
              <a:rPr lang="it-IT" sz="3200" b="1" i="0" u="none" strike="noStrike" dirty="0">
                <a:solidFill>
                  <a:srgbClr val="000000"/>
                </a:solidFill>
                <a:effectLst/>
              </a:rPr>
              <a:t> Layer</a:t>
            </a:r>
            <a:endParaRPr lang="en-US" sz="32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98C9BE5-C08E-4E42-A50B-8484F5BDE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911" y="4130387"/>
            <a:ext cx="5593912" cy="752777"/>
          </a:xfrm>
          <a:prstGeom prst="rect">
            <a:avLst/>
          </a:prstGeom>
        </p:spPr>
      </p:pic>
      <p:sp>
        <p:nvSpPr>
          <p:cNvPr id="10" name="Google Shape;127;p17">
            <a:extLst>
              <a:ext uri="{FF2B5EF4-FFF2-40B4-BE49-F238E27FC236}">
                <a16:creationId xmlns:a16="http://schemas.microsoft.com/office/drawing/2014/main" id="{D5325AA2-42E5-4F56-ACE2-EA849BA41D74}"/>
              </a:ext>
            </a:extLst>
          </p:cNvPr>
          <p:cNvSpPr txBox="1"/>
          <p:nvPr/>
        </p:nvSpPr>
        <p:spPr>
          <a:xfrm>
            <a:off x="1619934" y="5947783"/>
            <a:ext cx="5791200" cy="37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sz="800" dirty="0">
                <a:solidFill>
                  <a:srgbClr val="222222"/>
                </a:solidFill>
                <a:highlight>
                  <a:srgbClr val="FFFFFF"/>
                </a:highlight>
              </a:rPr>
              <a:t>[4] Johnson, Justin and Gupta, </a:t>
            </a:r>
            <a:r>
              <a:rPr lang="en-US" sz="800" dirty="0" err="1">
                <a:solidFill>
                  <a:srgbClr val="222222"/>
                </a:solidFill>
                <a:highlight>
                  <a:srgbClr val="FFFFFF"/>
                </a:highlight>
              </a:rPr>
              <a:t>Agrim</a:t>
            </a:r>
            <a:r>
              <a:rPr lang="en-US" sz="800" dirty="0">
                <a:solidFill>
                  <a:srgbClr val="222222"/>
                </a:solidFill>
                <a:highlight>
                  <a:srgbClr val="FFFFFF"/>
                </a:highlight>
              </a:rPr>
              <a:t> and Fei-Fei, Li. Image Generation from Scene Graphs, CVPR, 2018</a:t>
            </a:r>
            <a:endParaRPr lang="it-IT" sz="800" b="0" i="0" u="none" strike="noStrike" baseline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58256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97718B2-6578-4B57-A6C4-E3808FB96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566" y="1768152"/>
            <a:ext cx="8099936" cy="1670179"/>
          </a:xfrm>
        </p:spPr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n-AU" sz="2000" dirty="0">
                <a:solidFill>
                  <a:srgbClr val="000000"/>
                </a:solidFill>
                <a:latin typeface="+mj-lt"/>
              </a:rPr>
              <a:t>The two resulting node features </a:t>
            </a:r>
            <a:r>
              <a:rPr lang="en-AU" sz="2000" i="1" dirty="0" err="1">
                <a:solidFill>
                  <a:srgbClr val="000000"/>
                </a:solidFill>
                <a:latin typeface="+mj-lt"/>
              </a:rPr>
              <a:t>v_s</a:t>
            </a:r>
            <a:r>
              <a:rPr lang="en-AU" sz="2000" i="1" dirty="0">
                <a:solidFill>
                  <a:srgbClr val="000000"/>
                </a:solidFill>
                <a:latin typeface="+mj-lt"/>
              </a:rPr>
              <a:t>’ </a:t>
            </a:r>
            <a:r>
              <a:rPr lang="en-AU" sz="2000" dirty="0">
                <a:solidFill>
                  <a:srgbClr val="000000"/>
                </a:solidFill>
                <a:latin typeface="+mj-lt"/>
              </a:rPr>
              <a:t>and </a:t>
            </a:r>
            <a:r>
              <a:rPr lang="en-AU" sz="2000" i="1" dirty="0" err="1">
                <a:solidFill>
                  <a:srgbClr val="000000"/>
                </a:solidFill>
                <a:latin typeface="+mj-lt"/>
              </a:rPr>
              <a:t>v_o</a:t>
            </a:r>
            <a:r>
              <a:rPr lang="en-AU" sz="2000" i="1" dirty="0">
                <a:solidFill>
                  <a:srgbClr val="000000"/>
                </a:solidFill>
                <a:latin typeface="+mj-lt"/>
              </a:rPr>
              <a:t>’</a:t>
            </a:r>
            <a:r>
              <a:rPr lang="en-AU" sz="2000" dirty="0">
                <a:solidFill>
                  <a:srgbClr val="000000"/>
                </a:solidFill>
                <a:latin typeface="+mj-lt"/>
              </a:rPr>
              <a:t>  are </a:t>
            </a:r>
            <a:r>
              <a:rPr lang="en-AU" sz="2000" b="1" dirty="0">
                <a:solidFill>
                  <a:srgbClr val="000000"/>
                </a:solidFill>
                <a:latin typeface="+mj-lt"/>
              </a:rPr>
              <a:t>averaged together </a:t>
            </a:r>
            <a:r>
              <a:rPr lang="en-AU" sz="2000" dirty="0">
                <a:solidFill>
                  <a:srgbClr val="000000"/>
                </a:solidFill>
                <a:latin typeface="+mj-lt"/>
              </a:rPr>
              <a:t>to get </a:t>
            </a:r>
            <a:r>
              <a:rPr lang="el-GR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ρ</a:t>
            </a:r>
            <a:r>
              <a:rPr lang="it-IT" sz="2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ᵢ,</a:t>
            </a:r>
            <a:endParaRPr lang="en-AU" sz="2000" dirty="0">
              <a:solidFill>
                <a:srgbClr val="000000"/>
              </a:solidFill>
              <a:latin typeface="+mj-lt"/>
            </a:endParaRPr>
          </a:p>
          <a:p>
            <a:pPr marL="457200" indent="-457200">
              <a:buFont typeface="+mj-lt"/>
              <a:buAutoNum type="arabicPeriod" startAt="4"/>
            </a:pPr>
            <a:r>
              <a:rPr lang="en-AU" sz="2000" dirty="0">
                <a:solidFill>
                  <a:srgbClr val="000000"/>
                </a:solidFill>
                <a:latin typeface="+mj-lt"/>
              </a:rPr>
              <a:t>Feed the new tensor to a  multilayer perceptron </a:t>
            </a:r>
            <a:r>
              <a:rPr lang="en-AU" sz="2000" b="1" i="1" dirty="0">
                <a:solidFill>
                  <a:srgbClr val="000000"/>
                </a:solidFill>
                <a:latin typeface="+mj-lt"/>
              </a:rPr>
              <a:t>g</a:t>
            </a:r>
            <a:r>
              <a:rPr lang="en-AU" sz="2000" b="1" i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₂</a:t>
            </a:r>
            <a:r>
              <a:rPr lang="en-AU" sz="2000" b="1" i="1" dirty="0">
                <a:solidFill>
                  <a:srgbClr val="000000"/>
                </a:solidFill>
                <a:latin typeface="+mj-lt"/>
              </a:rPr>
              <a:t>(.) </a:t>
            </a:r>
            <a:r>
              <a:rPr lang="en-AU" sz="2000" dirty="0">
                <a:solidFill>
                  <a:srgbClr val="000000"/>
                </a:solidFill>
                <a:latin typeface="+mj-lt"/>
              </a:rPr>
              <a:t>.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133B00F-818A-4505-B25C-D0B7CDAFB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it-IT" dirty="0"/>
              <a:t>December</a:t>
            </a:r>
            <a:r>
              <a:rPr lang="tr-TR" dirty="0"/>
              <a:t> </a:t>
            </a:r>
            <a:r>
              <a:rPr lang="it-IT" dirty="0"/>
              <a:t>2</a:t>
            </a:r>
            <a:r>
              <a:rPr lang="tr-TR" dirty="0"/>
              <a:t>, 202</a:t>
            </a:r>
            <a:r>
              <a:rPr lang="it-IT" dirty="0"/>
              <a:t>1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76ECFB5-E478-4248-A28C-A4CAA7601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11</a:t>
            </a:fld>
            <a:endParaRPr lang="en-US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B04B35BB-B25C-4870-8C97-EE99517606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1700F635-9DBF-49B3-ABE8-940CD4E24F1E}"/>
              </a:ext>
            </a:extLst>
          </p:cNvPr>
          <p:cNvSpPr txBox="1">
            <a:spLocks/>
          </p:cNvSpPr>
          <p:nvPr/>
        </p:nvSpPr>
        <p:spPr bwMode="auto">
          <a:xfrm>
            <a:off x="348343" y="419102"/>
            <a:ext cx="8621485" cy="93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9pPr>
          </a:lstStyle>
          <a:p>
            <a:r>
              <a:rPr lang="it-IT" sz="3200" b="1" i="0" u="none" strike="noStrike" dirty="0">
                <a:solidFill>
                  <a:srgbClr val="000000"/>
                </a:solidFill>
                <a:effectLst/>
              </a:rPr>
              <a:t>Graph </a:t>
            </a:r>
            <a:r>
              <a:rPr lang="it-IT" sz="3200" b="1" i="0" u="none" strike="noStrike" dirty="0" err="1">
                <a:solidFill>
                  <a:srgbClr val="000000"/>
                </a:solidFill>
                <a:effectLst/>
              </a:rPr>
              <a:t>Convolution</a:t>
            </a:r>
            <a:r>
              <a:rPr lang="it-IT" sz="3200" b="1" i="0" u="none" strike="noStrike" dirty="0">
                <a:solidFill>
                  <a:srgbClr val="000000"/>
                </a:solidFill>
                <a:effectLst/>
              </a:rPr>
              <a:t> Layer</a:t>
            </a:r>
            <a:endParaRPr lang="en-US" sz="3200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6E671AE-D39F-4239-81DC-29D47CA3D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392" y="3465370"/>
            <a:ext cx="5829520" cy="1086246"/>
          </a:xfrm>
          <a:prstGeom prst="rect">
            <a:avLst/>
          </a:prstGeom>
        </p:spPr>
      </p:pic>
      <p:sp>
        <p:nvSpPr>
          <p:cNvPr id="9" name="Google Shape;127;p17">
            <a:extLst>
              <a:ext uri="{FF2B5EF4-FFF2-40B4-BE49-F238E27FC236}">
                <a16:creationId xmlns:a16="http://schemas.microsoft.com/office/drawing/2014/main" id="{502B5DC8-3842-4E04-A7E1-1598D706A07F}"/>
              </a:ext>
            </a:extLst>
          </p:cNvPr>
          <p:cNvSpPr txBox="1"/>
          <p:nvPr/>
        </p:nvSpPr>
        <p:spPr>
          <a:xfrm>
            <a:off x="1619934" y="5947783"/>
            <a:ext cx="5791200" cy="37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sz="800" dirty="0">
                <a:solidFill>
                  <a:srgbClr val="222222"/>
                </a:solidFill>
                <a:highlight>
                  <a:srgbClr val="FFFFFF"/>
                </a:highlight>
              </a:rPr>
              <a:t>[5] Johnson, Justin and Gupta, </a:t>
            </a:r>
            <a:r>
              <a:rPr lang="en-US" sz="800" dirty="0" err="1">
                <a:solidFill>
                  <a:srgbClr val="222222"/>
                </a:solidFill>
                <a:highlight>
                  <a:srgbClr val="FFFFFF"/>
                </a:highlight>
              </a:rPr>
              <a:t>Agrim</a:t>
            </a:r>
            <a:r>
              <a:rPr lang="en-US" sz="800" dirty="0">
                <a:solidFill>
                  <a:srgbClr val="222222"/>
                </a:solidFill>
                <a:highlight>
                  <a:srgbClr val="FFFFFF"/>
                </a:highlight>
              </a:rPr>
              <a:t> and Fei-Fei, Li. Image Generation from Scene Graphs, CVPR, 2018</a:t>
            </a:r>
            <a:endParaRPr lang="it-IT" sz="800" b="0" i="0" u="none" strike="noStrike" baseline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3113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97718B2-6578-4B57-A6C4-E3808FB96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3060" y="1819469"/>
            <a:ext cx="7399177" cy="404015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+mj-lt"/>
              </a:rPr>
              <a:t>Message Passing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+mj-lt"/>
              </a:rPr>
              <a:t>class from 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Pytorch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+mj-lt"/>
              </a:rPr>
              <a:t> geometric,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+mj-lt"/>
              </a:rPr>
              <a:t>The first step of the convolution layer is done in the 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+mj-lt"/>
              </a:rPr>
              <a:t>message function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,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+mj-lt"/>
            </a:endParaRP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I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+mj-lt"/>
              </a:rPr>
              <a:t>n the 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+mj-lt"/>
              </a:rPr>
              <a:t>forward method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+mj-lt"/>
              </a:rPr>
              <a:t>, we call the 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+mj-lt"/>
              </a:rPr>
              <a:t>propagate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+mj-lt"/>
              </a:rPr>
              <a:t> function and get the results of the message function. Then we apply the second convolution layer,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+mj-lt"/>
              </a:rPr>
              <a:t>We use 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+mj-lt"/>
              </a:rPr>
              <a:t>aggr='add’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+mj-lt"/>
              </a:rPr>
              <a:t>as the 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+mj-lt"/>
              </a:rPr>
              <a:t>order-invariant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+mj-lt"/>
              </a:rPr>
              <a:t> aggregation function,</a:t>
            </a:r>
            <a:endParaRPr lang="en-US" dirty="0"/>
          </a:p>
          <a:p>
            <a:endParaRPr lang="it-IT" sz="2400" b="1" i="0" u="none" strike="noStrike" dirty="0">
              <a:solidFill>
                <a:srgbClr val="000000"/>
              </a:solidFill>
              <a:effectLst/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endParaRPr lang="it-IT" sz="2400" b="1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133B00F-818A-4505-B25C-D0B7CDAFB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it-IT" dirty="0"/>
              <a:t>December</a:t>
            </a:r>
            <a:r>
              <a:rPr lang="tr-TR" dirty="0"/>
              <a:t> </a:t>
            </a:r>
            <a:r>
              <a:rPr lang="it-IT" dirty="0"/>
              <a:t>2</a:t>
            </a:r>
            <a:r>
              <a:rPr lang="tr-TR" dirty="0"/>
              <a:t>, 202</a:t>
            </a:r>
            <a:r>
              <a:rPr lang="it-IT" dirty="0"/>
              <a:t>1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76ECFB5-E478-4248-A28C-A4CAA7601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12</a:t>
            </a:fld>
            <a:endParaRPr lang="en-US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B04B35BB-B25C-4870-8C97-EE99517606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1700F635-9DBF-49B3-ABE8-940CD4E24F1E}"/>
              </a:ext>
            </a:extLst>
          </p:cNvPr>
          <p:cNvSpPr txBox="1">
            <a:spLocks/>
          </p:cNvSpPr>
          <p:nvPr/>
        </p:nvSpPr>
        <p:spPr bwMode="auto">
          <a:xfrm>
            <a:off x="348343" y="419102"/>
            <a:ext cx="8621485" cy="1045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9pPr>
          </a:lstStyle>
          <a:p>
            <a:r>
              <a:rPr lang="it-IT" sz="3400" b="1" i="0" u="none" strike="noStrike" dirty="0" err="1">
                <a:solidFill>
                  <a:srgbClr val="000000"/>
                </a:solidFill>
                <a:effectLst/>
              </a:rPr>
              <a:t>Graph</a:t>
            </a:r>
            <a:r>
              <a:rPr lang="it-IT" sz="34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sz="3400" b="1" i="0" u="none" strike="noStrike" dirty="0" err="1">
                <a:solidFill>
                  <a:srgbClr val="000000"/>
                </a:solidFill>
                <a:effectLst/>
              </a:rPr>
              <a:t>Convolution</a:t>
            </a:r>
            <a:r>
              <a:rPr lang="it-IT" sz="3400" b="1" i="0" u="none" strike="noStrike" dirty="0">
                <a:solidFill>
                  <a:srgbClr val="000000"/>
                </a:solidFill>
                <a:effectLst/>
              </a:rPr>
              <a:t> Layer</a:t>
            </a:r>
            <a:endParaRPr lang="en-US" sz="3400" dirty="0"/>
          </a:p>
        </p:txBody>
      </p:sp>
      <p:sp>
        <p:nvSpPr>
          <p:cNvPr id="10" name="Google Shape;127;p17">
            <a:extLst>
              <a:ext uri="{FF2B5EF4-FFF2-40B4-BE49-F238E27FC236}">
                <a16:creationId xmlns:a16="http://schemas.microsoft.com/office/drawing/2014/main" id="{0C6DBE37-5952-49B8-BD81-7243BA676557}"/>
              </a:ext>
            </a:extLst>
          </p:cNvPr>
          <p:cNvSpPr txBox="1"/>
          <p:nvPr/>
        </p:nvSpPr>
        <p:spPr>
          <a:xfrm>
            <a:off x="1193098" y="5949820"/>
            <a:ext cx="7531024" cy="37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sz="800" dirty="0">
                <a:solidFill>
                  <a:srgbClr val="222222"/>
                </a:solidFill>
                <a:highlight>
                  <a:srgbClr val="FFFFFF"/>
                </a:highlight>
              </a:rPr>
              <a:t>[6] </a:t>
            </a:r>
            <a:r>
              <a:rPr lang="it-IT" sz="800" b="0" i="0" u="none" strike="noStrike" baseline="0" dirty="0">
                <a:latin typeface="+mj-lt"/>
              </a:rPr>
              <a:t>Wald, Johanna and </a:t>
            </a:r>
            <a:r>
              <a:rPr lang="it-IT" sz="800" b="0" i="0" u="none" strike="noStrike" baseline="0" dirty="0" err="1">
                <a:latin typeface="+mj-lt"/>
              </a:rPr>
              <a:t>Dhamo</a:t>
            </a:r>
            <a:r>
              <a:rPr lang="it-IT" sz="800" b="0" i="0" u="none" strike="noStrike" baseline="0" dirty="0">
                <a:latin typeface="+mj-lt"/>
              </a:rPr>
              <a:t>, </a:t>
            </a:r>
            <a:r>
              <a:rPr lang="it-IT" sz="800" b="0" i="0" u="none" strike="noStrike" baseline="0" dirty="0" err="1">
                <a:latin typeface="+mj-lt"/>
              </a:rPr>
              <a:t>Helisa</a:t>
            </a:r>
            <a:r>
              <a:rPr lang="it-IT" sz="800" b="0" i="0" u="none" strike="noStrike" baseline="0" dirty="0">
                <a:latin typeface="+mj-lt"/>
              </a:rPr>
              <a:t> and </a:t>
            </a:r>
            <a:r>
              <a:rPr lang="it-IT" sz="800" b="0" i="0" u="none" strike="noStrike" baseline="0" dirty="0" err="1">
                <a:latin typeface="+mj-lt"/>
              </a:rPr>
              <a:t>Navab</a:t>
            </a:r>
            <a:r>
              <a:rPr lang="it-IT" sz="800" b="0" i="0" u="none" strike="noStrike" baseline="0" dirty="0">
                <a:latin typeface="+mj-lt"/>
              </a:rPr>
              <a:t>, </a:t>
            </a:r>
            <a:r>
              <a:rPr lang="it-IT" sz="800" b="0" i="0" u="none" strike="noStrike" baseline="0" dirty="0" err="1">
                <a:latin typeface="+mj-lt"/>
              </a:rPr>
              <a:t>Nassir</a:t>
            </a:r>
            <a:r>
              <a:rPr lang="it-IT" sz="800" b="0" i="0" u="none" strike="noStrike" baseline="0" dirty="0">
                <a:latin typeface="+mj-lt"/>
              </a:rPr>
              <a:t> and Tombari, Federico. Learning 3D Semantic Scene </a:t>
            </a:r>
            <a:r>
              <a:rPr lang="it-IT" sz="800" b="0" i="0" u="none" strike="noStrike" baseline="0" dirty="0" err="1">
                <a:latin typeface="+mj-lt"/>
              </a:rPr>
              <a:t>Graphs</a:t>
            </a:r>
            <a:r>
              <a:rPr lang="it-IT" sz="800" b="0" i="0" u="none" strike="noStrike" baseline="0" dirty="0">
                <a:latin typeface="+mj-lt"/>
              </a:rPr>
              <a:t> from 3D Indoor </a:t>
            </a:r>
            <a:r>
              <a:rPr lang="it-IT" sz="800" b="0" i="0" u="none" strike="noStrike" baseline="0" dirty="0" err="1">
                <a:latin typeface="+mj-lt"/>
              </a:rPr>
              <a:t>Reconstructions</a:t>
            </a:r>
            <a:r>
              <a:rPr lang="it-IT" sz="800" b="0" i="0" u="none" strike="noStrike" baseline="0" dirty="0">
                <a:latin typeface="+mj-lt"/>
              </a:rPr>
              <a:t>. </a:t>
            </a:r>
            <a:r>
              <a:rPr lang="it-IT" sz="800" b="0" i="0" u="none" strike="noStrike" baseline="0" dirty="0" err="1">
                <a:latin typeface="+mj-lt"/>
              </a:rPr>
              <a:t>Proceedings</a:t>
            </a:r>
            <a:r>
              <a:rPr lang="it-IT" sz="800" b="0" i="0" u="none" strike="noStrike" baseline="0" dirty="0">
                <a:latin typeface="+mj-lt"/>
              </a:rPr>
              <a:t> IEEE Conference on Computer Vision and Pattern </a:t>
            </a:r>
            <a:r>
              <a:rPr lang="it-IT" sz="800" b="0" i="0" u="none" strike="noStrike" baseline="0" dirty="0" err="1">
                <a:latin typeface="+mj-lt"/>
              </a:rPr>
              <a:t>Recognition</a:t>
            </a:r>
            <a:r>
              <a:rPr lang="it-IT" sz="800" b="0" i="0" u="none" strike="noStrike" baseline="0" dirty="0">
                <a:latin typeface="+mj-lt"/>
              </a:rPr>
              <a:t>(CVPR), 2020</a:t>
            </a:r>
            <a:endParaRPr lang="en-US" sz="800" b="0" i="0" u="none" strike="noStrike" baseline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20988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64F1FCD-BA84-435B-92DC-A5231DEEAB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0466" y="1688841"/>
            <a:ext cx="7856376" cy="4483359"/>
          </a:xfrm>
        </p:spPr>
        <p:txBody>
          <a:bodyPr/>
          <a:lstStyle/>
          <a:p>
            <a:pPr marL="0" indent="0">
              <a:buNone/>
            </a:pPr>
            <a:r>
              <a:rPr lang="it-IT" sz="2400" dirty="0"/>
              <a:t>Edge features: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2400" dirty="0">
                <a:solidFill>
                  <a:srgbClr val="000000"/>
                </a:solidFill>
                <a:latin typeface="+mj-lt"/>
              </a:rPr>
              <a:t>Get </a:t>
            </a:r>
            <a:r>
              <a:rPr lang="en-AU" sz="2400" dirty="0" err="1">
                <a:solidFill>
                  <a:srgbClr val="000000"/>
                </a:solidFill>
                <a:latin typeface="+mj-lt"/>
              </a:rPr>
              <a:t>v_i</a:t>
            </a:r>
            <a:r>
              <a:rPr lang="en-AU" sz="2400" dirty="0">
                <a:solidFill>
                  <a:srgbClr val="000000"/>
                </a:solidFill>
                <a:latin typeface="+mj-lt"/>
              </a:rPr>
              <a:t> (</a:t>
            </a:r>
            <a:r>
              <a:rPr lang="en-AU" sz="2400" b="1" dirty="0">
                <a:solidFill>
                  <a:srgbClr val="000000"/>
                </a:solidFill>
                <a:latin typeface="+mj-lt"/>
              </a:rPr>
              <a:t>subject</a:t>
            </a:r>
            <a:r>
              <a:rPr lang="en-AU" sz="2400" dirty="0">
                <a:solidFill>
                  <a:srgbClr val="000000"/>
                </a:solidFill>
                <a:latin typeface="+mj-lt"/>
              </a:rPr>
              <a:t>), </a:t>
            </a:r>
            <a:r>
              <a:rPr lang="en-AU" sz="2400" dirty="0" err="1">
                <a:solidFill>
                  <a:srgbClr val="000000"/>
                </a:solidFill>
                <a:latin typeface="+mj-lt"/>
              </a:rPr>
              <a:t>e_ij</a:t>
            </a:r>
            <a:r>
              <a:rPr lang="en-AU" sz="2400" dirty="0">
                <a:solidFill>
                  <a:srgbClr val="000000"/>
                </a:solidFill>
                <a:latin typeface="+mj-lt"/>
              </a:rPr>
              <a:t> (</a:t>
            </a:r>
            <a:r>
              <a:rPr lang="en-AU" sz="2400" b="1" dirty="0">
                <a:solidFill>
                  <a:srgbClr val="000000"/>
                </a:solidFill>
                <a:latin typeface="+mj-lt"/>
              </a:rPr>
              <a:t>predicate</a:t>
            </a:r>
            <a:r>
              <a:rPr lang="en-AU" sz="2400" dirty="0">
                <a:solidFill>
                  <a:srgbClr val="000000"/>
                </a:solidFill>
                <a:latin typeface="+mj-lt"/>
              </a:rPr>
              <a:t>) and </a:t>
            </a:r>
            <a:r>
              <a:rPr lang="en-AU" sz="2400" dirty="0" err="1">
                <a:solidFill>
                  <a:srgbClr val="000000"/>
                </a:solidFill>
                <a:latin typeface="+mj-lt"/>
              </a:rPr>
              <a:t>v_j</a:t>
            </a:r>
            <a:r>
              <a:rPr lang="en-AU" sz="2400" dirty="0">
                <a:solidFill>
                  <a:srgbClr val="000000"/>
                </a:solidFill>
                <a:latin typeface="+mj-lt"/>
              </a:rPr>
              <a:t> (</a:t>
            </a:r>
            <a:r>
              <a:rPr lang="en-AU" sz="2400" b="1" dirty="0">
                <a:solidFill>
                  <a:srgbClr val="000000"/>
                </a:solidFill>
                <a:latin typeface="+mj-lt"/>
              </a:rPr>
              <a:t>neighbour</a:t>
            </a:r>
            <a:r>
              <a:rPr lang="en-AU" sz="2400" dirty="0">
                <a:solidFill>
                  <a:srgbClr val="000000"/>
                </a:solidFill>
                <a:latin typeface="+mj-lt"/>
              </a:rPr>
              <a:t>),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400" dirty="0"/>
              <a:t>Concatenate </a:t>
            </a:r>
            <a:r>
              <a:rPr lang="it-IT" sz="2400" dirty="0" err="1"/>
              <a:t>them</a:t>
            </a:r>
            <a:r>
              <a:rPr lang="it-IT" sz="2400" dirty="0"/>
              <a:t> </a:t>
            </a:r>
            <a:r>
              <a:rPr lang="it-IT" sz="2400" dirty="0" err="1"/>
              <a:t>together</a:t>
            </a:r>
            <a:r>
              <a:rPr lang="it-IT" sz="2400" dirty="0"/>
              <a:t>,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2400" dirty="0">
                <a:solidFill>
                  <a:srgbClr val="000000"/>
                </a:solidFill>
                <a:latin typeface="+mj-lt"/>
              </a:rPr>
              <a:t>Feed the new tensor in a multilayer perceptron </a:t>
            </a:r>
            <a:r>
              <a:rPr lang="en-AU" sz="2400" b="1" i="1" dirty="0" err="1">
                <a:solidFill>
                  <a:srgbClr val="000000"/>
                </a:solidFill>
                <a:latin typeface="+mj-lt"/>
              </a:rPr>
              <a:t>g</a:t>
            </a:r>
            <a:r>
              <a:rPr lang="en-AU" sz="2000" b="1" i="1" dirty="0" err="1">
                <a:solidFill>
                  <a:srgbClr val="000000"/>
                </a:solidFill>
                <a:latin typeface="+mj-lt"/>
              </a:rPr>
              <a:t>e</a:t>
            </a:r>
            <a:r>
              <a:rPr lang="en-AU" sz="2400" b="1" i="1" dirty="0">
                <a:solidFill>
                  <a:srgbClr val="000000"/>
                </a:solidFill>
                <a:latin typeface="+mj-lt"/>
              </a:rPr>
              <a:t>(.)</a:t>
            </a:r>
            <a:r>
              <a:rPr lang="en-AU" sz="2400" i="1" dirty="0">
                <a:solidFill>
                  <a:srgbClr val="000000"/>
                </a:solidFill>
                <a:latin typeface="+mj-lt"/>
              </a:rPr>
              <a:t>,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2400" dirty="0">
                <a:solidFill>
                  <a:srgbClr val="000000"/>
                </a:solidFill>
                <a:latin typeface="+mj-lt"/>
              </a:rPr>
              <a:t>The output is the updated edge features.</a:t>
            </a:r>
            <a:endParaRPr lang="it-IT" sz="2400" dirty="0"/>
          </a:p>
          <a:p>
            <a:endParaRPr lang="it-IT" sz="2400" dirty="0"/>
          </a:p>
          <a:p>
            <a:pPr marL="0" indent="0">
              <a:buNone/>
            </a:pPr>
            <a:endParaRPr lang="it-IT" sz="2400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4E2A2FC-47AB-4ACA-AFA9-61C1E34B6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August 5, 2019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1C1D6E5-1A8A-4EBF-B486-B38DED6E33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13</a:t>
            </a:fld>
            <a:endParaRPr lang="en-US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4068E665-A496-4944-9DDC-F981899CDC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B7CAE33D-D764-4E2D-B683-E4506FF0F42D}"/>
              </a:ext>
            </a:extLst>
          </p:cNvPr>
          <p:cNvSpPr txBox="1">
            <a:spLocks/>
          </p:cNvSpPr>
          <p:nvPr/>
        </p:nvSpPr>
        <p:spPr bwMode="auto">
          <a:xfrm>
            <a:off x="348343" y="419102"/>
            <a:ext cx="8621485" cy="1045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9pPr>
          </a:lstStyle>
          <a:p>
            <a:r>
              <a:rPr lang="it-IT" sz="3200" b="1" i="0" u="none" strike="noStrike" dirty="0">
                <a:solidFill>
                  <a:srgbClr val="000000"/>
                </a:solidFill>
                <a:effectLst/>
              </a:rPr>
              <a:t>Graph </a:t>
            </a:r>
            <a:r>
              <a:rPr lang="it-IT" sz="3200" b="1" i="0" u="none" strike="noStrike" dirty="0" err="1">
                <a:solidFill>
                  <a:srgbClr val="000000"/>
                </a:solidFill>
                <a:effectLst/>
              </a:rPr>
              <a:t>Convolution</a:t>
            </a:r>
            <a:r>
              <a:rPr lang="it-IT" sz="3200" b="1" i="0" u="none" strike="noStrike" dirty="0">
                <a:solidFill>
                  <a:srgbClr val="000000"/>
                </a:solidFill>
                <a:effectLst/>
              </a:rPr>
              <a:t> Layer</a:t>
            </a:r>
            <a:endParaRPr lang="en-US" sz="3200" dirty="0"/>
          </a:p>
        </p:txBody>
      </p:sp>
      <p:sp>
        <p:nvSpPr>
          <p:cNvPr id="11" name="Google Shape;127;p17">
            <a:extLst>
              <a:ext uri="{FF2B5EF4-FFF2-40B4-BE49-F238E27FC236}">
                <a16:creationId xmlns:a16="http://schemas.microsoft.com/office/drawing/2014/main" id="{E1AB1A0F-D014-40DD-AF35-0EACC155B170}"/>
              </a:ext>
            </a:extLst>
          </p:cNvPr>
          <p:cNvSpPr txBox="1"/>
          <p:nvPr/>
        </p:nvSpPr>
        <p:spPr>
          <a:xfrm>
            <a:off x="1250303" y="5990252"/>
            <a:ext cx="7576456" cy="334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800" dirty="0">
                <a:solidFill>
                  <a:srgbClr val="222222"/>
                </a:solidFill>
                <a:highlight>
                  <a:srgbClr val="FFFFFF"/>
                </a:highlight>
                <a:latin typeface="+mj-lt"/>
              </a:rPr>
              <a:t>[7]</a:t>
            </a:r>
            <a:r>
              <a:rPr lang="it-IT" sz="800" b="0" i="0" u="none" strike="noStrike" baseline="0" dirty="0">
                <a:latin typeface="+mj-lt"/>
              </a:rPr>
              <a:t> </a:t>
            </a:r>
            <a:r>
              <a:rPr lang="it-IT" sz="800" b="0" i="0" u="none" strike="noStrike" baseline="0" dirty="0" err="1">
                <a:latin typeface="+mj-lt"/>
              </a:rPr>
              <a:t>Shun</a:t>
            </a:r>
            <a:r>
              <a:rPr lang="it-IT" sz="800" b="0" i="0" u="none" strike="noStrike" baseline="0" dirty="0">
                <a:latin typeface="+mj-lt"/>
              </a:rPr>
              <a:t>-Cheng Wu and Johanna Wald and </a:t>
            </a:r>
            <a:r>
              <a:rPr lang="it-IT" sz="800" b="0" i="0" u="none" strike="noStrike" baseline="0" dirty="0" err="1">
                <a:latin typeface="+mj-lt"/>
              </a:rPr>
              <a:t>Keisuke</a:t>
            </a:r>
            <a:r>
              <a:rPr lang="it-IT" sz="800" b="0" i="0" u="none" strike="noStrike" baseline="0" dirty="0">
                <a:latin typeface="+mj-lt"/>
              </a:rPr>
              <a:t> </a:t>
            </a:r>
            <a:r>
              <a:rPr lang="it-IT" sz="800" b="0" i="0" u="none" strike="noStrike" baseline="0" dirty="0" err="1">
                <a:latin typeface="+mj-lt"/>
              </a:rPr>
              <a:t>Tateno</a:t>
            </a:r>
            <a:r>
              <a:rPr lang="it-IT" sz="800" b="0" i="0" u="none" strike="noStrike" baseline="0" dirty="0">
                <a:latin typeface="+mj-lt"/>
              </a:rPr>
              <a:t> and </a:t>
            </a:r>
            <a:r>
              <a:rPr lang="it-IT" sz="800" b="0" i="0" u="none" strike="noStrike" baseline="0" dirty="0" err="1">
                <a:latin typeface="+mj-lt"/>
              </a:rPr>
              <a:t>Nassir</a:t>
            </a:r>
            <a:r>
              <a:rPr lang="it-IT" sz="800" b="0" i="0" u="none" strike="noStrike" baseline="0" dirty="0">
                <a:latin typeface="+mj-lt"/>
              </a:rPr>
              <a:t> </a:t>
            </a:r>
            <a:r>
              <a:rPr lang="it-IT" sz="800" b="0" i="0" u="none" strike="noStrike" baseline="0" dirty="0" err="1">
                <a:latin typeface="+mj-lt"/>
              </a:rPr>
              <a:t>Navab</a:t>
            </a:r>
            <a:r>
              <a:rPr lang="it-IT" sz="800" b="0" i="0" u="none" strike="noStrike" baseline="0" dirty="0">
                <a:latin typeface="+mj-lt"/>
              </a:rPr>
              <a:t> and Federico Tombari. </a:t>
            </a:r>
            <a:r>
              <a:rPr lang="it-IT" sz="800" b="0" i="0" u="none" strike="noStrike" baseline="0" dirty="0" err="1">
                <a:latin typeface="+mj-lt"/>
              </a:rPr>
              <a:t>SceneGraphFusion</a:t>
            </a:r>
            <a:r>
              <a:rPr lang="it-IT" sz="800" b="0" i="0" u="none" strike="noStrike" baseline="0" dirty="0">
                <a:latin typeface="+mj-lt"/>
              </a:rPr>
              <a:t>: </a:t>
            </a:r>
            <a:r>
              <a:rPr lang="it-IT" sz="800" b="0" i="0" u="none" strike="noStrike" baseline="0" dirty="0" err="1">
                <a:latin typeface="+mj-lt"/>
              </a:rPr>
              <a:t>Incremental</a:t>
            </a:r>
            <a:r>
              <a:rPr lang="it-IT" sz="800" b="0" i="0" u="none" strike="noStrike" baseline="0" dirty="0">
                <a:latin typeface="+mj-lt"/>
              </a:rPr>
              <a:t> 3D Scene </a:t>
            </a:r>
            <a:r>
              <a:rPr lang="it-IT" sz="800" b="0" i="0" u="none" strike="noStrike" baseline="0" dirty="0" err="1">
                <a:latin typeface="+mj-lt"/>
              </a:rPr>
              <a:t>Graph</a:t>
            </a:r>
            <a:r>
              <a:rPr lang="it-IT" sz="800" b="0" i="0" u="none" strike="noStrike" baseline="0" dirty="0">
                <a:latin typeface="+mj-lt"/>
              </a:rPr>
              <a:t> </a:t>
            </a:r>
            <a:r>
              <a:rPr lang="it-IT" sz="800" b="0" i="0" u="none" strike="noStrike" baseline="0" dirty="0" err="1">
                <a:latin typeface="+mj-lt"/>
              </a:rPr>
              <a:t>Prediction</a:t>
            </a:r>
            <a:r>
              <a:rPr lang="it-IT" sz="800" b="0" i="0" u="none" strike="noStrike" baseline="0" dirty="0">
                <a:latin typeface="+mj-lt"/>
              </a:rPr>
              <a:t> from RGB-D </a:t>
            </a:r>
            <a:r>
              <a:rPr lang="it-IT" sz="800" b="0" i="0" u="none" strike="noStrike" baseline="0" dirty="0" err="1">
                <a:latin typeface="+mj-lt"/>
              </a:rPr>
              <a:t>Sequences</a:t>
            </a:r>
            <a:r>
              <a:rPr lang="it-IT" sz="800" b="0" i="0" u="none" strike="noStrike" baseline="0" dirty="0">
                <a:latin typeface="+mj-lt"/>
              </a:rPr>
              <a:t>. </a:t>
            </a:r>
            <a:r>
              <a:rPr lang="it-IT" sz="800" b="0" i="0" u="none" strike="noStrike" baseline="0" dirty="0" err="1">
                <a:latin typeface="+mj-lt"/>
              </a:rPr>
              <a:t>Proceedings</a:t>
            </a:r>
            <a:r>
              <a:rPr lang="it-IT" sz="800" b="0" i="0" u="none" strike="noStrike" baseline="0" dirty="0">
                <a:latin typeface="+mj-lt"/>
              </a:rPr>
              <a:t> IEEE Conference on Computer Vision and Pattern </a:t>
            </a:r>
            <a:r>
              <a:rPr lang="it-IT" sz="800" b="0" i="0" u="none" strike="noStrike" baseline="0" dirty="0" err="1">
                <a:latin typeface="+mj-lt"/>
              </a:rPr>
              <a:t>Recognition</a:t>
            </a:r>
            <a:r>
              <a:rPr lang="it-IT" sz="800" b="0" i="0" u="none" strike="noStrike" baseline="0" dirty="0">
                <a:latin typeface="+mj-lt"/>
              </a:rPr>
              <a:t> (CVPR), 2021</a:t>
            </a:r>
            <a:endParaRPr lang="en-US" sz="800" b="0" i="0" u="none" strike="noStrike" baseline="0" dirty="0">
              <a:latin typeface="+mj-lt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5027F73-1B41-4B63-9F33-8487FD5F9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4294123"/>
            <a:ext cx="36195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00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64F1FCD-BA84-435B-92DC-A5231DEEAB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8775" y="1483567"/>
            <a:ext cx="8424863" cy="4410759"/>
          </a:xfrm>
        </p:spPr>
        <p:txBody>
          <a:bodyPr/>
          <a:lstStyle/>
          <a:p>
            <a:pPr marL="0" indent="0">
              <a:buNone/>
            </a:pPr>
            <a:r>
              <a:rPr lang="it-IT" sz="2200" dirty="0" err="1"/>
              <a:t>Node</a:t>
            </a:r>
            <a:r>
              <a:rPr lang="it-IT" sz="2200" dirty="0"/>
              <a:t> features: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AU" sz="2200" dirty="0">
                <a:solidFill>
                  <a:srgbClr val="000000"/>
                </a:solidFill>
                <a:latin typeface="+mj-lt"/>
              </a:rPr>
              <a:t>Feed </a:t>
            </a:r>
            <a:r>
              <a:rPr lang="en-AU" sz="2200" dirty="0" err="1">
                <a:solidFill>
                  <a:srgbClr val="000000"/>
                </a:solidFill>
                <a:latin typeface="+mj-lt"/>
              </a:rPr>
              <a:t>v_i</a:t>
            </a:r>
            <a:r>
              <a:rPr lang="en-AU" sz="2200" dirty="0">
                <a:solidFill>
                  <a:srgbClr val="000000"/>
                </a:solidFill>
                <a:latin typeface="+mj-lt"/>
              </a:rPr>
              <a:t> (</a:t>
            </a:r>
            <a:r>
              <a:rPr lang="en-AU" sz="2200" b="1" dirty="0">
                <a:solidFill>
                  <a:srgbClr val="000000"/>
                </a:solidFill>
                <a:latin typeface="+mj-lt"/>
              </a:rPr>
              <a:t>subject</a:t>
            </a:r>
            <a:r>
              <a:rPr lang="en-AU" sz="2200" dirty="0">
                <a:solidFill>
                  <a:srgbClr val="000000"/>
                </a:solidFill>
                <a:latin typeface="+mj-lt"/>
              </a:rPr>
              <a:t>), </a:t>
            </a:r>
            <a:r>
              <a:rPr lang="en-AU" sz="2200" dirty="0" err="1">
                <a:solidFill>
                  <a:srgbClr val="000000"/>
                </a:solidFill>
                <a:latin typeface="+mj-lt"/>
              </a:rPr>
              <a:t>e_ij</a:t>
            </a:r>
            <a:r>
              <a:rPr lang="en-AU" sz="2200" dirty="0">
                <a:solidFill>
                  <a:srgbClr val="000000"/>
                </a:solidFill>
                <a:latin typeface="+mj-lt"/>
              </a:rPr>
              <a:t> (</a:t>
            </a:r>
            <a:r>
              <a:rPr lang="en-AU" sz="2200" b="1" dirty="0">
                <a:solidFill>
                  <a:srgbClr val="000000"/>
                </a:solidFill>
                <a:latin typeface="+mj-lt"/>
              </a:rPr>
              <a:t>predicate</a:t>
            </a:r>
            <a:r>
              <a:rPr lang="en-AU" sz="2200" dirty="0">
                <a:solidFill>
                  <a:srgbClr val="000000"/>
                </a:solidFill>
                <a:latin typeface="+mj-lt"/>
              </a:rPr>
              <a:t>) and </a:t>
            </a:r>
            <a:r>
              <a:rPr lang="en-AU" sz="2200" dirty="0" err="1">
                <a:solidFill>
                  <a:srgbClr val="000000"/>
                </a:solidFill>
                <a:latin typeface="+mj-lt"/>
              </a:rPr>
              <a:t>v_j</a:t>
            </a:r>
            <a:r>
              <a:rPr lang="en-AU" sz="2200" dirty="0">
                <a:solidFill>
                  <a:srgbClr val="000000"/>
                </a:solidFill>
                <a:latin typeface="+mj-lt"/>
              </a:rPr>
              <a:t> (</a:t>
            </a:r>
            <a:r>
              <a:rPr lang="en-AU" sz="2200" b="1" dirty="0">
                <a:solidFill>
                  <a:srgbClr val="000000"/>
                </a:solidFill>
                <a:latin typeface="+mj-lt"/>
              </a:rPr>
              <a:t>neighbour</a:t>
            </a:r>
            <a:r>
              <a:rPr lang="en-AU" sz="2200" dirty="0">
                <a:solidFill>
                  <a:srgbClr val="000000"/>
                </a:solidFill>
                <a:latin typeface="+mj-lt"/>
              </a:rPr>
              <a:t>) into a </a:t>
            </a:r>
            <a:r>
              <a:rPr lang="en-AU" sz="2200" b="1" dirty="0">
                <a:solidFill>
                  <a:srgbClr val="000000"/>
                </a:solidFill>
                <a:latin typeface="+mj-lt"/>
              </a:rPr>
              <a:t>FAN</a:t>
            </a:r>
            <a:r>
              <a:rPr lang="en-AU" sz="2200" dirty="0">
                <a:solidFill>
                  <a:srgbClr val="000000"/>
                </a:solidFill>
                <a:latin typeface="+mj-lt"/>
              </a:rPr>
              <a:t> function that calculates the attention and apply it to the neighbour node features,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AU" sz="2200" dirty="0">
                <a:solidFill>
                  <a:srgbClr val="000000"/>
                </a:solidFill>
                <a:latin typeface="+mj-lt"/>
              </a:rPr>
              <a:t>Neighbour node features are </a:t>
            </a:r>
            <a:r>
              <a:rPr lang="en-AU" sz="2200" b="1" dirty="0">
                <a:solidFill>
                  <a:srgbClr val="000000"/>
                </a:solidFill>
                <a:latin typeface="+mj-lt"/>
              </a:rPr>
              <a:t>aggregated</a:t>
            </a:r>
            <a:r>
              <a:rPr lang="en-AU" sz="2200" dirty="0">
                <a:solidFill>
                  <a:srgbClr val="000000"/>
                </a:solidFill>
                <a:latin typeface="+mj-lt"/>
              </a:rPr>
              <a:t> using </a:t>
            </a:r>
            <a:r>
              <a:rPr lang="en-AU" sz="2200" b="1" dirty="0">
                <a:solidFill>
                  <a:srgbClr val="000000"/>
                </a:solidFill>
                <a:latin typeface="+mj-lt"/>
              </a:rPr>
              <a:t>MAX</a:t>
            </a:r>
            <a:r>
              <a:rPr lang="en-AU" sz="2200" dirty="0">
                <a:solidFill>
                  <a:srgbClr val="000000"/>
                </a:solidFill>
                <a:latin typeface="+mj-lt"/>
              </a:rPr>
              <a:t> as aggregation function,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AU" sz="2200" dirty="0">
                <a:solidFill>
                  <a:srgbClr val="000000"/>
                </a:solidFill>
                <a:latin typeface="+mj-lt"/>
              </a:rPr>
              <a:t>Aggregated node features are </a:t>
            </a:r>
            <a:r>
              <a:rPr lang="en-AU" sz="2200" b="1" dirty="0">
                <a:solidFill>
                  <a:srgbClr val="000000"/>
                </a:solidFill>
                <a:latin typeface="+mj-lt"/>
              </a:rPr>
              <a:t>concatenated</a:t>
            </a:r>
            <a:r>
              <a:rPr lang="en-AU" sz="2200" dirty="0">
                <a:solidFill>
                  <a:srgbClr val="000000"/>
                </a:solidFill>
                <a:latin typeface="+mj-lt"/>
              </a:rPr>
              <a:t> with the node features,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AU" sz="2200" dirty="0">
                <a:solidFill>
                  <a:srgbClr val="000000"/>
                </a:solidFill>
                <a:latin typeface="+mj-lt"/>
              </a:rPr>
              <a:t>Feed the new tensor in a multilayer perceptron </a:t>
            </a:r>
            <a:r>
              <a:rPr lang="en-AU" sz="2200" i="1" dirty="0" err="1">
                <a:solidFill>
                  <a:srgbClr val="000000"/>
                </a:solidFill>
                <a:latin typeface="+mj-lt"/>
              </a:rPr>
              <a:t>g</a:t>
            </a:r>
            <a:r>
              <a:rPr lang="en-AU" sz="1800" i="1" dirty="0" err="1">
                <a:solidFill>
                  <a:srgbClr val="000000"/>
                </a:solidFill>
                <a:latin typeface="+mj-lt"/>
              </a:rPr>
              <a:t>v</a:t>
            </a:r>
            <a:r>
              <a:rPr lang="en-AU" sz="2200" i="1" dirty="0">
                <a:solidFill>
                  <a:srgbClr val="000000"/>
                </a:solidFill>
                <a:latin typeface="+mj-lt"/>
              </a:rPr>
              <a:t>(.).</a:t>
            </a:r>
          </a:p>
          <a:p>
            <a:endParaRPr lang="en-AU" sz="2200" dirty="0">
              <a:solidFill>
                <a:srgbClr val="000000"/>
              </a:solidFill>
              <a:latin typeface="+mj-lt"/>
            </a:endParaRPr>
          </a:p>
          <a:p>
            <a:endParaRPr lang="en-AU" sz="2200" dirty="0">
              <a:solidFill>
                <a:srgbClr val="000000"/>
              </a:solidFill>
              <a:latin typeface="+mj-lt"/>
            </a:endParaRPr>
          </a:p>
          <a:p>
            <a:endParaRPr lang="en-AU" sz="2400" dirty="0">
              <a:solidFill>
                <a:srgbClr val="000000"/>
              </a:solidFill>
              <a:latin typeface="+mj-lt"/>
            </a:endParaRPr>
          </a:p>
          <a:p>
            <a:endParaRPr lang="en-AU" sz="2400" dirty="0">
              <a:solidFill>
                <a:srgbClr val="000000"/>
              </a:solidFill>
              <a:latin typeface="+mj-lt"/>
            </a:endParaRPr>
          </a:p>
          <a:p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4E2A2FC-47AB-4ACA-AFA9-61C1E34B6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August 5, 2019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1C1D6E5-1A8A-4EBF-B486-B38DED6E33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14</a:t>
            </a:fld>
            <a:endParaRPr lang="en-US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4068E665-A496-4944-9DDC-F981899CDC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B7CAE33D-D764-4E2D-B683-E4506FF0F42D}"/>
              </a:ext>
            </a:extLst>
          </p:cNvPr>
          <p:cNvSpPr txBox="1">
            <a:spLocks/>
          </p:cNvSpPr>
          <p:nvPr/>
        </p:nvSpPr>
        <p:spPr bwMode="auto">
          <a:xfrm>
            <a:off x="348343" y="419102"/>
            <a:ext cx="8621485" cy="812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9pPr>
          </a:lstStyle>
          <a:p>
            <a:r>
              <a:rPr lang="it-IT" sz="3200" b="1" i="0" u="none" strike="noStrike" dirty="0">
                <a:solidFill>
                  <a:srgbClr val="000000"/>
                </a:solidFill>
                <a:effectLst/>
              </a:rPr>
              <a:t>Graph </a:t>
            </a:r>
            <a:r>
              <a:rPr lang="it-IT" sz="3200" b="1" i="0" u="none" strike="noStrike" dirty="0" err="1">
                <a:solidFill>
                  <a:srgbClr val="000000"/>
                </a:solidFill>
                <a:effectLst/>
              </a:rPr>
              <a:t>Convolution</a:t>
            </a:r>
            <a:r>
              <a:rPr lang="it-IT" sz="3200" b="1" i="0" u="none" strike="noStrike" dirty="0">
                <a:solidFill>
                  <a:srgbClr val="000000"/>
                </a:solidFill>
                <a:effectLst/>
              </a:rPr>
              <a:t> Layer</a:t>
            </a:r>
            <a:endParaRPr lang="en-US" sz="32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3494372-041E-4698-91B6-059149A2D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174" y="4777419"/>
            <a:ext cx="5494369" cy="859922"/>
          </a:xfrm>
          <a:prstGeom prst="rect">
            <a:avLst/>
          </a:prstGeom>
        </p:spPr>
      </p:pic>
      <p:sp>
        <p:nvSpPr>
          <p:cNvPr id="11" name="Google Shape;127;p17">
            <a:extLst>
              <a:ext uri="{FF2B5EF4-FFF2-40B4-BE49-F238E27FC236}">
                <a16:creationId xmlns:a16="http://schemas.microsoft.com/office/drawing/2014/main" id="{25EBB778-C383-442E-AA74-EE1AEE04483D}"/>
              </a:ext>
            </a:extLst>
          </p:cNvPr>
          <p:cNvSpPr txBox="1"/>
          <p:nvPr/>
        </p:nvSpPr>
        <p:spPr>
          <a:xfrm>
            <a:off x="1250303" y="5990252"/>
            <a:ext cx="7576456" cy="334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800" dirty="0">
                <a:solidFill>
                  <a:srgbClr val="222222"/>
                </a:solidFill>
                <a:highlight>
                  <a:srgbClr val="FFFFFF"/>
                </a:highlight>
                <a:latin typeface="+mj-lt"/>
              </a:rPr>
              <a:t>[8]</a:t>
            </a:r>
            <a:r>
              <a:rPr lang="it-IT" sz="800" b="0" i="0" u="none" strike="noStrike" baseline="0" dirty="0">
                <a:latin typeface="+mj-lt"/>
              </a:rPr>
              <a:t> </a:t>
            </a:r>
            <a:r>
              <a:rPr lang="it-IT" sz="800" b="0" i="0" u="none" strike="noStrike" baseline="0" dirty="0" err="1">
                <a:latin typeface="+mj-lt"/>
              </a:rPr>
              <a:t>Shun</a:t>
            </a:r>
            <a:r>
              <a:rPr lang="it-IT" sz="800" b="0" i="0" u="none" strike="noStrike" baseline="0" dirty="0">
                <a:latin typeface="+mj-lt"/>
              </a:rPr>
              <a:t>-Cheng Wu and Johanna Wald and </a:t>
            </a:r>
            <a:r>
              <a:rPr lang="it-IT" sz="800" b="0" i="0" u="none" strike="noStrike" baseline="0" dirty="0" err="1">
                <a:latin typeface="+mj-lt"/>
              </a:rPr>
              <a:t>Keisuke</a:t>
            </a:r>
            <a:r>
              <a:rPr lang="it-IT" sz="800" b="0" i="0" u="none" strike="noStrike" baseline="0" dirty="0">
                <a:latin typeface="+mj-lt"/>
              </a:rPr>
              <a:t> </a:t>
            </a:r>
            <a:r>
              <a:rPr lang="it-IT" sz="800" b="0" i="0" u="none" strike="noStrike" baseline="0" dirty="0" err="1">
                <a:latin typeface="+mj-lt"/>
              </a:rPr>
              <a:t>Tateno</a:t>
            </a:r>
            <a:r>
              <a:rPr lang="it-IT" sz="800" b="0" i="0" u="none" strike="noStrike" baseline="0" dirty="0">
                <a:latin typeface="+mj-lt"/>
              </a:rPr>
              <a:t> and </a:t>
            </a:r>
            <a:r>
              <a:rPr lang="it-IT" sz="800" b="0" i="0" u="none" strike="noStrike" baseline="0" dirty="0" err="1">
                <a:latin typeface="+mj-lt"/>
              </a:rPr>
              <a:t>Nassir</a:t>
            </a:r>
            <a:r>
              <a:rPr lang="it-IT" sz="800" b="0" i="0" u="none" strike="noStrike" baseline="0" dirty="0">
                <a:latin typeface="+mj-lt"/>
              </a:rPr>
              <a:t> </a:t>
            </a:r>
            <a:r>
              <a:rPr lang="it-IT" sz="800" b="0" i="0" u="none" strike="noStrike" baseline="0" dirty="0" err="1">
                <a:latin typeface="+mj-lt"/>
              </a:rPr>
              <a:t>Navab</a:t>
            </a:r>
            <a:r>
              <a:rPr lang="it-IT" sz="800" b="0" i="0" u="none" strike="noStrike" baseline="0" dirty="0">
                <a:latin typeface="+mj-lt"/>
              </a:rPr>
              <a:t> and Federico Tombari. </a:t>
            </a:r>
            <a:r>
              <a:rPr lang="it-IT" sz="800" b="0" i="0" u="none" strike="noStrike" baseline="0" dirty="0" err="1">
                <a:latin typeface="+mj-lt"/>
              </a:rPr>
              <a:t>SceneGraphFusion</a:t>
            </a:r>
            <a:r>
              <a:rPr lang="it-IT" sz="800" b="0" i="0" u="none" strike="noStrike" baseline="0" dirty="0">
                <a:latin typeface="+mj-lt"/>
              </a:rPr>
              <a:t>: </a:t>
            </a:r>
            <a:r>
              <a:rPr lang="it-IT" sz="800" b="0" i="0" u="none" strike="noStrike" baseline="0" dirty="0" err="1">
                <a:latin typeface="+mj-lt"/>
              </a:rPr>
              <a:t>Incremental</a:t>
            </a:r>
            <a:r>
              <a:rPr lang="it-IT" sz="800" b="0" i="0" u="none" strike="noStrike" baseline="0" dirty="0">
                <a:latin typeface="+mj-lt"/>
              </a:rPr>
              <a:t> 3D Scene </a:t>
            </a:r>
            <a:r>
              <a:rPr lang="it-IT" sz="800" b="0" i="0" u="none" strike="noStrike" baseline="0" dirty="0" err="1">
                <a:latin typeface="+mj-lt"/>
              </a:rPr>
              <a:t>Graph</a:t>
            </a:r>
            <a:r>
              <a:rPr lang="it-IT" sz="800" b="0" i="0" u="none" strike="noStrike" baseline="0" dirty="0">
                <a:latin typeface="+mj-lt"/>
              </a:rPr>
              <a:t> </a:t>
            </a:r>
            <a:r>
              <a:rPr lang="it-IT" sz="800" b="0" i="0" u="none" strike="noStrike" baseline="0" dirty="0" err="1">
                <a:latin typeface="+mj-lt"/>
              </a:rPr>
              <a:t>Prediction</a:t>
            </a:r>
            <a:r>
              <a:rPr lang="it-IT" sz="800" b="0" i="0" u="none" strike="noStrike" baseline="0" dirty="0">
                <a:latin typeface="+mj-lt"/>
              </a:rPr>
              <a:t> from RGB-D </a:t>
            </a:r>
            <a:r>
              <a:rPr lang="it-IT" sz="800" b="0" i="0" u="none" strike="noStrike" baseline="0" dirty="0" err="1">
                <a:latin typeface="+mj-lt"/>
              </a:rPr>
              <a:t>Sequences</a:t>
            </a:r>
            <a:r>
              <a:rPr lang="it-IT" sz="800" b="0" i="0" u="none" strike="noStrike" baseline="0" dirty="0">
                <a:latin typeface="+mj-lt"/>
              </a:rPr>
              <a:t>. </a:t>
            </a:r>
            <a:r>
              <a:rPr lang="it-IT" sz="800" b="0" i="0" u="none" strike="noStrike" baseline="0" dirty="0" err="1">
                <a:latin typeface="+mj-lt"/>
              </a:rPr>
              <a:t>Proceedings</a:t>
            </a:r>
            <a:r>
              <a:rPr lang="it-IT" sz="800" b="0" i="0" u="none" strike="noStrike" baseline="0" dirty="0">
                <a:latin typeface="+mj-lt"/>
              </a:rPr>
              <a:t> IEEE Conference on Computer Vision and Pattern </a:t>
            </a:r>
            <a:r>
              <a:rPr lang="it-IT" sz="800" b="0" i="0" u="none" strike="noStrike" baseline="0" dirty="0" err="1">
                <a:latin typeface="+mj-lt"/>
              </a:rPr>
              <a:t>Recognition</a:t>
            </a:r>
            <a:r>
              <a:rPr lang="it-IT" sz="800" b="0" i="0" u="none" strike="noStrike" baseline="0" dirty="0">
                <a:latin typeface="+mj-lt"/>
              </a:rPr>
              <a:t> (CVPR), 2021</a:t>
            </a:r>
            <a:endParaRPr lang="en-US" sz="800" b="0" i="0" u="none" strike="noStrike" baseline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8515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CBEBABA3-A0C0-438D-98D5-699C7F045A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dirty="0"/>
              <a:t>		</a:t>
            </a:r>
            <a:br>
              <a:rPr lang="it-IT" sz="4400" dirty="0"/>
            </a:br>
            <a:r>
              <a:rPr lang="it-IT" sz="4400" dirty="0"/>
              <a:t>		</a:t>
            </a:r>
            <a:r>
              <a:rPr lang="en-US" sz="4400" i="0" u="none" strike="noStrike" dirty="0">
                <a:effectLst/>
              </a:rPr>
              <a:t>Graph Neural Networks</a:t>
            </a:r>
            <a:br>
              <a:rPr lang="en-US" sz="4400" b="0" i="0" u="none" strike="noStrike" dirty="0">
                <a:solidFill>
                  <a:schemeClr val="tx1"/>
                </a:solidFill>
                <a:effectLst/>
              </a:rPr>
            </a:br>
            <a:endParaRPr lang="it-IT" sz="4400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365B020-C2F2-4D27-A6F6-46528B4825C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5867400" y="6324600"/>
            <a:ext cx="3276600" cy="533400"/>
          </a:xfrm>
        </p:spPr>
        <p:txBody>
          <a:bodyPr/>
          <a:lstStyle/>
          <a:p>
            <a:r>
              <a:rPr lang="tr-TR"/>
              <a:t>August 5, 2019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044DB2-2323-4848-9268-80E8D6E9605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77200" y="6324600"/>
            <a:ext cx="1066800" cy="533400"/>
          </a:xfrm>
        </p:spPr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15</a:t>
            </a:fld>
            <a:endParaRPr lang="en-US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B92D4A3F-3448-49B8-8298-A9F70235406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24600"/>
            <a:ext cx="3759200" cy="533400"/>
          </a:xfrm>
        </p:spPr>
        <p:txBody>
          <a:bodyPr/>
          <a:lstStyle/>
          <a:p>
            <a:r>
              <a:rPr lang="en-US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3640386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A0875CF-20DE-42A4-AA32-B1F9DD3B7F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4521" y="1819469"/>
            <a:ext cx="8289118" cy="3424335"/>
          </a:xfrm>
        </p:spPr>
        <p:txBody>
          <a:bodyPr/>
          <a:lstStyle/>
          <a:p>
            <a:pPr marL="0" indent="0">
              <a:spcAft>
                <a:spcPts val="1800"/>
              </a:spcAft>
              <a:buNone/>
            </a:pPr>
            <a:r>
              <a:rPr lang="en-US" sz="2200" dirty="0">
                <a:solidFill>
                  <a:srgbClr val="000000"/>
                </a:solidFill>
                <a:latin typeface="+mj-lt"/>
              </a:rPr>
              <a:t>Develop and compare different </a:t>
            </a:r>
            <a:r>
              <a:rPr lang="it-IT" sz="2200" b="1" dirty="0" err="1">
                <a:latin typeface="+mj-lt"/>
              </a:rPr>
              <a:t>Graph</a:t>
            </a:r>
            <a:r>
              <a:rPr lang="it-IT" sz="2200" b="1" dirty="0">
                <a:latin typeface="+mj-lt"/>
              </a:rPr>
              <a:t> </a:t>
            </a:r>
            <a:r>
              <a:rPr lang="it-IT" sz="2200" b="1" dirty="0" err="1">
                <a:latin typeface="+mj-lt"/>
              </a:rPr>
              <a:t>Neural</a:t>
            </a:r>
            <a:r>
              <a:rPr lang="it-IT" sz="2200" b="1" dirty="0">
                <a:latin typeface="+mj-lt"/>
              </a:rPr>
              <a:t> Networks</a:t>
            </a:r>
            <a:r>
              <a:rPr lang="it-IT" sz="2200" dirty="0">
                <a:latin typeface="+mj-lt"/>
              </a:rPr>
              <a:t> </a:t>
            </a:r>
            <a:r>
              <a:rPr lang="it-IT" sz="2200" dirty="0" err="1">
                <a:latin typeface="+mj-lt"/>
              </a:rPr>
              <a:t>that</a:t>
            </a:r>
            <a:r>
              <a:rPr lang="it-IT" sz="2200" dirty="0">
                <a:latin typeface="+mj-lt"/>
              </a:rPr>
              <a:t> are </a:t>
            </a:r>
            <a:r>
              <a:rPr lang="it-IT" sz="2200" dirty="0" err="1">
                <a:latin typeface="+mj-lt"/>
              </a:rPr>
              <a:t>able</a:t>
            </a:r>
            <a:r>
              <a:rPr lang="it-IT" sz="2200" dirty="0">
                <a:latin typeface="+mj-lt"/>
              </a:rPr>
              <a:t> to </a:t>
            </a:r>
            <a:r>
              <a:rPr lang="it-IT" sz="2200" dirty="0" err="1">
                <a:latin typeface="+mj-lt"/>
              </a:rPr>
              <a:t>learn</a:t>
            </a:r>
            <a:r>
              <a:rPr lang="it-IT" sz="2200" dirty="0">
                <a:latin typeface="+mj-lt"/>
              </a:rPr>
              <a:t> </a:t>
            </a:r>
            <a:r>
              <a:rPr lang="it-IT" sz="2200" dirty="0" err="1">
                <a:latin typeface="+mj-lt"/>
              </a:rPr>
              <a:t>both</a:t>
            </a:r>
            <a:r>
              <a:rPr lang="it-IT" sz="2200" dirty="0">
                <a:latin typeface="+mj-lt"/>
              </a:rPr>
              <a:t> </a:t>
            </a:r>
            <a:r>
              <a:rPr lang="it-IT" sz="2200" b="1" dirty="0" err="1">
                <a:latin typeface="+mj-lt"/>
              </a:rPr>
              <a:t>node</a:t>
            </a:r>
            <a:r>
              <a:rPr lang="it-IT" sz="2200" b="1" dirty="0">
                <a:latin typeface="+mj-lt"/>
              </a:rPr>
              <a:t> features</a:t>
            </a:r>
            <a:r>
              <a:rPr lang="it-IT" sz="2200" dirty="0">
                <a:latin typeface="+mj-lt"/>
              </a:rPr>
              <a:t> and </a:t>
            </a:r>
            <a:r>
              <a:rPr lang="it-IT" sz="2200" b="1" dirty="0" err="1">
                <a:latin typeface="+mj-lt"/>
              </a:rPr>
              <a:t>edge</a:t>
            </a:r>
            <a:r>
              <a:rPr lang="it-IT" sz="2200" b="1" dirty="0">
                <a:latin typeface="+mj-lt"/>
              </a:rPr>
              <a:t> features.</a:t>
            </a:r>
          </a:p>
          <a:p>
            <a:pPr marL="0" indent="0">
              <a:spcAft>
                <a:spcPts val="1800"/>
              </a:spcAft>
              <a:buNone/>
            </a:pPr>
            <a:r>
              <a:rPr lang="it-IT" sz="2200" b="1" dirty="0">
                <a:latin typeface="+mj-lt"/>
              </a:rPr>
              <a:t>EAN_ms </a:t>
            </a:r>
            <a:r>
              <a:rPr lang="it-IT" sz="2200" dirty="0">
                <a:latin typeface="+mj-lt"/>
              </a:rPr>
              <a:t>and </a:t>
            </a:r>
            <a:r>
              <a:rPr lang="it-IT" sz="2200" b="1" dirty="0">
                <a:latin typeface="+mj-lt"/>
              </a:rPr>
              <a:t>Graphormer</a:t>
            </a:r>
            <a:r>
              <a:rPr lang="it-IT" sz="2200" dirty="0">
                <a:latin typeface="+mj-lt"/>
              </a:rPr>
              <a:t> models </a:t>
            </a:r>
            <a:r>
              <a:rPr lang="en-US" sz="2200" dirty="0">
                <a:effectLst/>
                <a:latin typeface="+mj-lt"/>
              </a:rPr>
              <a:t>have been implemented by </a:t>
            </a:r>
            <a:r>
              <a:rPr lang="en-US" sz="2200" b="1" dirty="0">
                <a:effectLst/>
                <a:latin typeface="+mj-lt"/>
              </a:rPr>
              <a:t>improving </a:t>
            </a:r>
            <a:r>
              <a:rPr lang="en-US" sz="2200" dirty="0">
                <a:effectLst/>
                <a:latin typeface="+mj-lt"/>
              </a:rPr>
              <a:t>existing models through the </a:t>
            </a:r>
            <a:r>
              <a:rPr lang="en-US" sz="2200" b="1" dirty="0">
                <a:effectLst/>
                <a:latin typeface="+mj-lt"/>
              </a:rPr>
              <a:t>integration</a:t>
            </a:r>
            <a:r>
              <a:rPr lang="en-US" sz="2200" dirty="0">
                <a:effectLst/>
                <a:latin typeface="+mj-lt"/>
              </a:rPr>
              <a:t> of networks and classes.</a:t>
            </a:r>
          </a:p>
          <a:p>
            <a:pPr marL="0" indent="0">
              <a:spcAft>
                <a:spcPts val="1800"/>
              </a:spcAft>
              <a:buNone/>
            </a:pPr>
            <a:r>
              <a:rPr lang="en-US" sz="2200" b="1" dirty="0">
                <a:effectLst/>
                <a:latin typeface="+mj-lt"/>
              </a:rPr>
              <a:t>GCN</a:t>
            </a:r>
            <a:r>
              <a:rPr lang="en-US" sz="2200" dirty="0">
                <a:effectLst/>
                <a:latin typeface="+mj-lt"/>
              </a:rPr>
              <a:t>, </a:t>
            </a:r>
            <a:r>
              <a:rPr lang="en-US" sz="2200" b="1" dirty="0" err="1">
                <a:effectLst/>
                <a:latin typeface="+mj-lt"/>
              </a:rPr>
              <a:t>GraphSAGE</a:t>
            </a:r>
            <a:r>
              <a:rPr lang="en-US" sz="2200" dirty="0">
                <a:effectLst/>
                <a:latin typeface="+mj-lt"/>
              </a:rPr>
              <a:t> and </a:t>
            </a:r>
            <a:r>
              <a:rPr lang="en-US" sz="2200" b="1" dirty="0">
                <a:effectLst/>
                <a:latin typeface="+mj-lt"/>
              </a:rPr>
              <a:t>GIN</a:t>
            </a:r>
            <a:r>
              <a:rPr lang="en-US" sz="2200" dirty="0">
                <a:effectLst/>
                <a:latin typeface="+mj-lt"/>
              </a:rPr>
              <a:t> models have been obtained by </a:t>
            </a:r>
            <a:r>
              <a:rPr lang="en-US" sz="2200" b="1" dirty="0">
                <a:effectLst/>
                <a:latin typeface="+mj-lt"/>
              </a:rPr>
              <a:t>expanding an existing implementations</a:t>
            </a:r>
            <a:r>
              <a:rPr lang="en-US" sz="2200" dirty="0">
                <a:effectLst/>
                <a:latin typeface="+mj-lt"/>
              </a:rPr>
              <a:t> from </a:t>
            </a:r>
            <a:r>
              <a:rPr lang="en-US" sz="2200" dirty="0" err="1">
                <a:effectLst/>
                <a:latin typeface="+mj-lt"/>
              </a:rPr>
              <a:t>PyTorch</a:t>
            </a:r>
            <a:r>
              <a:rPr lang="en-US" sz="2200" dirty="0">
                <a:effectLst/>
                <a:latin typeface="+mj-lt"/>
              </a:rPr>
              <a:t> Geometric, with the addition of rules for encoding edge features. </a:t>
            </a:r>
            <a:br>
              <a:rPr lang="en-US" sz="2200" dirty="0">
                <a:effectLst/>
              </a:rPr>
            </a:br>
            <a:endParaRPr lang="en-US" sz="2200" dirty="0">
              <a:effectLst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AE6B800-2733-47CA-9622-865390B7E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August 5, 2019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25361D0-88B6-4B6D-93AD-4C49382B4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16</a:t>
            </a:fld>
            <a:endParaRPr lang="en-US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0EA97AA3-B997-4560-8ACC-61DEE723AD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235C5B86-23CA-4C93-A683-35B48F0651F3}"/>
              </a:ext>
            </a:extLst>
          </p:cNvPr>
          <p:cNvSpPr txBox="1">
            <a:spLocks/>
          </p:cNvSpPr>
          <p:nvPr/>
        </p:nvSpPr>
        <p:spPr bwMode="auto">
          <a:xfrm>
            <a:off x="494522" y="419102"/>
            <a:ext cx="8289118" cy="896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9pPr>
          </a:lstStyle>
          <a:p>
            <a:r>
              <a:rPr lang="en-GB" sz="3200" dirty="0">
                <a:solidFill>
                  <a:srgbClr val="000000"/>
                </a:solidFill>
              </a:rPr>
              <a:t>Methodology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91658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E3C2104-5EAB-4599-81A7-2F8A92405E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507" y="1371601"/>
            <a:ext cx="8233132" cy="4413380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200" b="1" dirty="0">
                <a:latin typeface="+mj-lt"/>
              </a:rPr>
              <a:t>Split</a:t>
            </a:r>
            <a:r>
              <a:rPr lang="en-US" sz="2200" dirty="0">
                <a:latin typeface="+mj-lt"/>
              </a:rPr>
              <a:t>: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200" dirty="0">
                <a:latin typeface="+mj-lt"/>
              </a:rPr>
              <a:t>train: 1055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200" dirty="0">
                <a:latin typeface="+mj-lt"/>
              </a:rPr>
              <a:t>validation: 123 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200" dirty="0">
                <a:latin typeface="+mj-lt"/>
              </a:rPr>
              <a:t>test: 157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200" b="1" dirty="0">
                <a:effectLst/>
                <a:latin typeface="+mj-lt"/>
              </a:rPr>
              <a:t>Loss</a:t>
            </a:r>
            <a:r>
              <a:rPr lang="en-US" sz="2200" dirty="0">
                <a:effectLst/>
                <a:latin typeface="+mj-lt"/>
              </a:rPr>
              <a:t>: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200" dirty="0">
                <a:effectLst/>
                <a:latin typeface="+mj-lt"/>
              </a:rPr>
              <a:t>Objects (</a:t>
            </a:r>
            <a:r>
              <a:rPr lang="en-US" sz="2200" dirty="0" err="1">
                <a:effectLst/>
                <a:latin typeface="+mj-lt"/>
              </a:rPr>
              <a:t>L_</a:t>
            </a:r>
            <a:r>
              <a:rPr lang="en-US" sz="2000" dirty="0" err="1">
                <a:effectLst/>
                <a:latin typeface="+mj-lt"/>
              </a:rPr>
              <a:t>obj</a:t>
            </a:r>
            <a:r>
              <a:rPr lang="en-US" sz="2200" dirty="0">
                <a:effectLst/>
                <a:latin typeface="+mj-lt"/>
              </a:rPr>
              <a:t>): Cross Entropy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200" dirty="0">
                <a:latin typeface="+mj-lt"/>
              </a:rPr>
              <a:t>Relationships (</a:t>
            </a:r>
            <a:r>
              <a:rPr lang="en-US" sz="2200" dirty="0" err="1">
                <a:latin typeface="+mj-lt"/>
              </a:rPr>
              <a:t>L_</a:t>
            </a:r>
            <a:r>
              <a:rPr lang="en-US" sz="2000" dirty="0" err="1">
                <a:latin typeface="+mj-lt"/>
              </a:rPr>
              <a:t>pred</a:t>
            </a:r>
            <a:r>
              <a:rPr lang="en-US" sz="2200" dirty="0">
                <a:latin typeface="+mj-lt"/>
              </a:rPr>
              <a:t>): </a:t>
            </a:r>
            <a:r>
              <a:rPr lang="it-IT" sz="2200" b="0" i="0" u="none" strike="noStrike" baseline="0" dirty="0">
                <a:latin typeface="+mj-lt"/>
              </a:rPr>
              <a:t>per-class </a:t>
            </a:r>
            <a:r>
              <a:rPr lang="it-IT" sz="2200" dirty="0" err="1">
                <a:latin typeface="+mj-lt"/>
              </a:rPr>
              <a:t>B</a:t>
            </a:r>
            <a:r>
              <a:rPr lang="it-IT" sz="2200" b="0" i="0" u="none" strike="noStrike" baseline="0" dirty="0" err="1">
                <a:latin typeface="+mj-lt"/>
              </a:rPr>
              <a:t>inary</a:t>
            </a:r>
            <a:r>
              <a:rPr lang="it-IT" sz="2200" b="0" i="0" u="none" strike="noStrike" baseline="0" dirty="0">
                <a:latin typeface="+mj-lt"/>
              </a:rPr>
              <a:t> Cross </a:t>
            </a:r>
            <a:r>
              <a:rPr lang="it-IT" sz="2200" dirty="0" err="1">
                <a:latin typeface="+mj-lt"/>
              </a:rPr>
              <a:t>E</a:t>
            </a:r>
            <a:r>
              <a:rPr lang="it-IT" sz="2200" b="0" i="0" u="none" strike="noStrike" baseline="0" dirty="0" err="1">
                <a:latin typeface="+mj-lt"/>
              </a:rPr>
              <a:t>ntropy</a:t>
            </a:r>
            <a:endParaRPr lang="it-IT" sz="2200" b="0" i="0" u="none" strike="noStrike" baseline="0" dirty="0">
              <a:latin typeface="+mj-lt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l-GR" sz="2200" b="0" i="0" u="none" strike="noStrike" baseline="0" dirty="0">
                <a:latin typeface="+mj-lt"/>
                <a:cs typeface="Calibri Light" panose="020F0302020204030204" pitchFamily="34" charset="0"/>
              </a:rPr>
              <a:t>λ</a:t>
            </a:r>
            <a:r>
              <a:rPr lang="it-IT" sz="1600" b="0" i="0" u="none" strike="noStrike" baseline="0" dirty="0" err="1">
                <a:latin typeface="+mj-lt"/>
                <a:cs typeface="Calibri Light" panose="020F0302020204030204" pitchFamily="34" charset="0"/>
              </a:rPr>
              <a:t>obj</a:t>
            </a:r>
            <a:r>
              <a:rPr lang="it-IT" sz="2200" b="0" i="0" u="none" strike="noStrike" baseline="0" dirty="0">
                <a:latin typeface="+mj-lt"/>
                <a:cs typeface="Calibri Light" panose="020F0302020204030204" pitchFamily="34" charset="0"/>
              </a:rPr>
              <a:t> : </a:t>
            </a:r>
            <a:r>
              <a:rPr lang="it-IT" sz="2200" b="0" i="0" u="none" strike="noStrike" baseline="0" dirty="0" err="1">
                <a:latin typeface="+mj-lt"/>
              </a:rPr>
              <a:t>weighting</a:t>
            </a:r>
            <a:r>
              <a:rPr lang="it-IT" sz="2200" b="0" i="0" u="none" strike="noStrike" baseline="0" dirty="0">
                <a:latin typeface="+mj-lt"/>
              </a:rPr>
              <a:t> </a:t>
            </a:r>
            <a:r>
              <a:rPr lang="it-IT" sz="2200" b="0" i="0" u="none" strike="noStrike" baseline="0" dirty="0" err="1">
                <a:latin typeface="+mj-lt"/>
              </a:rPr>
              <a:t>factor</a:t>
            </a:r>
            <a:endParaRPr lang="it-IT" sz="2200" dirty="0">
              <a:latin typeface="+mj-lt"/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it-IT" sz="2200" b="1" dirty="0" err="1">
                <a:effectLst/>
                <a:latin typeface="+mj-lt"/>
              </a:rPr>
              <a:t>Epoches</a:t>
            </a:r>
            <a:r>
              <a:rPr lang="it-IT" sz="2200" dirty="0">
                <a:effectLst/>
                <a:latin typeface="+mj-lt"/>
              </a:rPr>
              <a:t>: 100</a:t>
            </a:r>
            <a:endParaRPr lang="en-US" sz="2200" dirty="0">
              <a:effectLst/>
              <a:latin typeface="+mj-lt"/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2200" dirty="0">
              <a:effectLst/>
              <a:latin typeface="+mj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B4FB392-4525-4285-B870-6DF74DE43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it-IT" dirty="0"/>
              <a:t>December</a:t>
            </a:r>
            <a:r>
              <a:rPr lang="tr-TR" dirty="0"/>
              <a:t> </a:t>
            </a:r>
            <a:r>
              <a:rPr lang="it-IT" dirty="0"/>
              <a:t>2</a:t>
            </a:r>
            <a:r>
              <a:rPr lang="tr-TR" dirty="0"/>
              <a:t>, 202</a:t>
            </a:r>
            <a:r>
              <a:rPr lang="it-IT" dirty="0"/>
              <a:t>1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A757B04-DEA1-48E0-BFAF-278AE0CB1C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17</a:t>
            </a:fld>
            <a:endParaRPr lang="en-US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C0448464-B122-43E5-9B89-E136B93C74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1260C48-A722-48B8-A0CE-92AFCB741CE9}"/>
              </a:ext>
            </a:extLst>
          </p:cNvPr>
          <p:cNvSpPr txBox="1">
            <a:spLocks/>
          </p:cNvSpPr>
          <p:nvPr/>
        </p:nvSpPr>
        <p:spPr bwMode="auto">
          <a:xfrm>
            <a:off x="465566" y="438152"/>
            <a:ext cx="5123471" cy="709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9pPr>
          </a:lstStyle>
          <a:p>
            <a:r>
              <a:rPr lang="en-US" sz="3200" dirty="0"/>
              <a:t>Experiments  Setup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1DA6D0B-B6DB-4A50-B057-28B7C6ED3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350" y="1923758"/>
            <a:ext cx="4133850" cy="752475"/>
          </a:xfrm>
          <a:prstGeom prst="rect">
            <a:avLst/>
          </a:prstGeom>
        </p:spPr>
      </p:pic>
      <p:sp>
        <p:nvSpPr>
          <p:cNvPr id="9" name="Google Shape;127;p17">
            <a:extLst>
              <a:ext uri="{FF2B5EF4-FFF2-40B4-BE49-F238E27FC236}">
                <a16:creationId xmlns:a16="http://schemas.microsoft.com/office/drawing/2014/main" id="{F7B2B9F5-C1D3-4144-B1F6-22E647943A7B}"/>
              </a:ext>
            </a:extLst>
          </p:cNvPr>
          <p:cNvSpPr txBox="1"/>
          <p:nvPr/>
        </p:nvSpPr>
        <p:spPr>
          <a:xfrm>
            <a:off x="1193098" y="5949820"/>
            <a:ext cx="7531024" cy="37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sz="800" dirty="0">
                <a:solidFill>
                  <a:srgbClr val="222222"/>
                </a:solidFill>
                <a:highlight>
                  <a:srgbClr val="FFFFFF"/>
                </a:highlight>
              </a:rPr>
              <a:t>[9] </a:t>
            </a:r>
            <a:r>
              <a:rPr lang="it-IT" sz="800" b="0" i="0" u="none" strike="noStrike" baseline="0" dirty="0">
                <a:latin typeface="+mj-lt"/>
              </a:rPr>
              <a:t>Wald, Johanna and </a:t>
            </a:r>
            <a:r>
              <a:rPr lang="it-IT" sz="800" b="0" i="0" u="none" strike="noStrike" baseline="0" dirty="0" err="1">
                <a:latin typeface="+mj-lt"/>
              </a:rPr>
              <a:t>Dhamo</a:t>
            </a:r>
            <a:r>
              <a:rPr lang="it-IT" sz="800" b="0" i="0" u="none" strike="noStrike" baseline="0" dirty="0">
                <a:latin typeface="+mj-lt"/>
              </a:rPr>
              <a:t>, </a:t>
            </a:r>
            <a:r>
              <a:rPr lang="it-IT" sz="800" b="0" i="0" u="none" strike="noStrike" baseline="0" dirty="0" err="1">
                <a:latin typeface="+mj-lt"/>
              </a:rPr>
              <a:t>Helisa</a:t>
            </a:r>
            <a:r>
              <a:rPr lang="it-IT" sz="800" b="0" i="0" u="none" strike="noStrike" baseline="0" dirty="0">
                <a:latin typeface="+mj-lt"/>
              </a:rPr>
              <a:t> and </a:t>
            </a:r>
            <a:r>
              <a:rPr lang="it-IT" sz="800" b="0" i="0" u="none" strike="noStrike" baseline="0" dirty="0" err="1">
                <a:latin typeface="+mj-lt"/>
              </a:rPr>
              <a:t>Navab</a:t>
            </a:r>
            <a:r>
              <a:rPr lang="it-IT" sz="800" b="0" i="0" u="none" strike="noStrike" baseline="0" dirty="0">
                <a:latin typeface="+mj-lt"/>
              </a:rPr>
              <a:t>, </a:t>
            </a:r>
            <a:r>
              <a:rPr lang="it-IT" sz="800" b="0" i="0" u="none" strike="noStrike" baseline="0" dirty="0" err="1">
                <a:latin typeface="+mj-lt"/>
              </a:rPr>
              <a:t>Nassir</a:t>
            </a:r>
            <a:r>
              <a:rPr lang="it-IT" sz="800" b="0" i="0" u="none" strike="noStrike" baseline="0" dirty="0">
                <a:latin typeface="+mj-lt"/>
              </a:rPr>
              <a:t> and Tombari, Federico. Learning 3D Semantic Scene </a:t>
            </a:r>
            <a:r>
              <a:rPr lang="it-IT" sz="800" b="0" i="0" u="none" strike="noStrike" baseline="0" dirty="0" err="1">
                <a:latin typeface="+mj-lt"/>
              </a:rPr>
              <a:t>Graphs</a:t>
            </a:r>
            <a:r>
              <a:rPr lang="it-IT" sz="800" b="0" i="0" u="none" strike="noStrike" baseline="0" dirty="0">
                <a:latin typeface="+mj-lt"/>
              </a:rPr>
              <a:t> from 3D Indoor </a:t>
            </a:r>
            <a:r>
              <a:rPr lang="it-IT" sz="800" b="0" i="0" u="none" strike="noStrike" baseline="0" dirty="0" err="1">
                <a:latin typeface="+mj-lt"/>
              </a:rPr>
              <a:t>Reconstructions</a:t>
            </a:r>
            <a:r>
              <a:rPr lang="it-IT" sz="800" b="0" i="0" u="none" strike="noStrike" baseline="0" dirty="0">
                <a:latin typeface="+mj-lt"/>
              </a:rPr>
              <a:t>. </a:t>
            </a:r>
            <a:r>
              <a:rPr lang="it-IT" sz="800" b="0" i="0" u="none" strike="noStrike" baseline="0" dirty="0" err="1">
                <a:latin typeface="+mj-lt"/>
              </a:rPr>
              <a:t>Proceedings</a:t>
            </a:r>
            <a:r>
              <a:rPr lang="it-IT" sz="800" b="0" i="0" u="none" strike="noStrike" baseline="0" dirty="0">
                <a:latin typeface="+mj-lt"/>
              </a:rPr>
              <a:t> IEEE Conference on Computer Vision and Pattern </a:t>
            </a:r>
            <a:r>
              <a:rPr lang="it-IT" sz="800" b="0" i="0" u="none" strike="noStrike" baseline="0" dirty="0" err="1">
                <a:latin typeface="+mj-lt"/>
              </a:rPr>
              <a:t>Recognition</a:t>
            </a:r>
            <a:r>
              <a:rPr lang="it-IT" sz="800" b="0" i="0" u="none" strike="noStrike" baseline="0" dirty="0">
                <a:latin typeface="+mj-lt"/>
              </a:rPr>
              <a:t>(CVPR), 2020</a:t>
            </a:r>
            <a:endParaRPr lang="en-US" sz="800" b="0" i="0" u="none" strike="noStrike" baseline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3977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64C79B-0C68-4541-9725-411E9CBD5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228600"/>
            <a:ext cx="3886654" cy="685800"/>
          </a:xfrm>
        </p:spPr>
        <p:txBody>
          <a:bodyPr/>
          <a:lstStyle/>
          <a:p>
            <a:r>
              <a:rPr lang="it-IT" sz="3200" dirty="0" err="1"/>
              <a:t>GraphSAGE</a:t>
            </a:r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9DBEB53-B37F-4551-8308-630C7EB79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August 5, 2019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4A05262-7D72-4CDB-90D3-44D6C4115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18</a:t>
            </a:fld>
            <a:endParaRPr lang="en-US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B3EEAC4B-F2EF-40E3-BB59-E699DACB26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  <p:sp>
        <p:nvSpPr>
          <p:cNvPr id="8" name="Segnaposto contenuto 3">
            <a:extLst>
              <a:ext uri="{FF2B5EF4-FFF2-40B4-BE49-F238E27FC236}">
                <a16:creationId xmlns:a16="http://schemas.microsoft.com/office/drawing/2014/main" id="{97028339-9C8A-4B28-9D2F-B85629C2833E}"/>
              </a:ext>
            </a:extLst>
          </p:cNvPr>
          <p:cNvSpPr txBox="1">
            <a:spLocks/>
          </p:cNvSpPr>
          <p:nvPr/>
        </p:nvSpPr>
        <p:spPr bwMode="auto">
          <a:xfrm>
            <a:off x="690466" y="1063690"/>
            <a:ext cx="7856376" cy="4879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333333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333333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333333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rgbClr val="333333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rgbClr val="333333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rgbClr val="333333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rgbClr val="333333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rgbClr val="333333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rgbClr val="333333"/>
                </a:solidFill>
                <a:latin typeface="+mn-lt"/>
              </a:defRPr>
            </a:lvl9pPr>
          </a:lstStyle>
          <a:p>
            <a:pPr marL="0" indent="0" defTabSz="914400">
              <a:buFontTx/>
              <a:buNone/>
            </a:pPr>
            <a:r>
              <a:rPr lang="it-IT" sz="2100" kern="0" dirty="0"/>
              <a:t>Edge features:</a:t>
            </a:r>
          </a:p>
          <a:p>
            <a:pPr defTabSz="914400"/>
            <a:r>
              <a:rPr lang="en-AU" sz="2100" kern="0" dirty="0">
                <a:solidFill>
                  <a:srgbClr val="000000"/>
                </a:solidFill>
                <a:latin typeface="+mj-lt"/>
              </a:rPr>
              <a:t>Get </a:t>
            </a:r>
            <a:r>
              <a:rPr lang="en-AU" sz="2100" kern="0" dirty="0" err="1">
                <a:solidFill>
                  <a:srgbClr val="000000"/>
                </a:solidFill>
                <a:latin typeface="+mj-lt"/>
              </a:rPr>
              <a:t>v_i</a:t>
            </a:r>
            <a:r>
              <a:rPr lang="en-AU" sz="2100" kern="0" dirty="0">
                <a:solidFill>
                  <a:srgbClr val="000000"/>
                </a:solidFill>
                <a:latin typeface="+mj-lt"/>
              </a:rPr>
              <a:t> (subject), </a:t>
            </a:r>
            <a:r>
              <a:rPr lang="en-AU" sz="2100" kern="0" dirty="0" err="1">
                <a:solidFill>
                  <a:srgbClr val="000000"/>
                </a:solidFill>
                <a:latin typeface="+mj-lt"/>
              </a:rPr>
              <a:t>e_ij</a:t>
            </a:r>
            <a:r>
              <a:rPr lang="en-AU" sz="2100" kern="0" dirty="0">
                <a:solidFill>
                  <a:srgbClr val="000000"/>
                </a:solidFill>
                <a:latin typeface="+mj-lt"/>
              </a:rPr>
              <a:t> (predicate) and </a:t>
            </a:r>
            <a:r>
              <a:rPr lang="en-AU" sz="2100" kern="0" dirty="0" err="1">
                <a:solidFill>
                  <a:srgbClr val="000000"/>
                </a:solidFill>
                <a:latin typeface="+mj-lt"/>
              </a:rPr>
              <a:t>v_j</a:t>
            </a:r>
            <a:r>
              <a:rPr lang="en-AU" sz="2100" kern="0" dirty="0">
                <a:solidFill>
                  <a:srgbClr val="000000"/>
                </a:solidFill>
                <a:latin typeface="+mj-lt"/>
              </a:rPr>
              <a:t> (neighbour) in the </a:t>
            </a:r>
            <a:r>
              <a:rPr lang="en-AU" sz="2100" b="1" kern="0" dirty="0">
                <a:solidFill>
                  <a:srgbClr val="000000"/>
                </a:solidFill>
                <a:latin typeface="+mj-lt"/>
              </a:rPr>
              <a:t>message()</a:t>
            </a:r>
            <a:r>
              <a:rPr lang="en-AU" sz="2100" kern="0" dirty="0">
                <a:solidFill>
                  <a:srgbClr val="000000"/>
                </a:solidFill>
                <a:latin typeface="+mj-lt"/>
              </a:rPr>
              <a:t> function of Message Passing class from </a:t>
            </a:r>
            <a:r>
              <a:rPr lang="en-AU" sz="2100" kern="0" dirty="0" err="1">
                <a:solidFill>
                  <a:srgbClr val="000000"/>
                </a:solidFill>
                <a:latin typeface="+mj-lt"/>
              </a:rPr>
              <a:t>PyTorch</a:t>
            </a:r>
            <a:r>
              <a:rPr lang="en-AU" sz="2100" kern="0" dirty="0">
                <a:solidFill>
                  <a:srgbClr val="000000"/>
                </a:solidFill>
                <a:latin typeface="+mj-lt"/>
              </a:rPr>
              <a:t> Geometric </a:t>
            </a:r>
          </a:p>
          <a:p>
            <a:pPr defTabSz="914400"/>
            <a:r>
              <a:rPr lang="it-IT" sz="2100" b="1" kern="0" dirty="0"/>
              <a:t>Concatenate</a:t>
            </a:r>
            <a:r>
              <a:rPr lang="it-IT" sz="2100" kern="0" dirty="0"/>
              <a:t> </a:t>
            </a:r>
            <a:r>
              <a:rPr lang="it-IT" sz="2100" kern="0" dirty="0" err="1"/>
              <a:t>them</a:t>
            </a:r>
            <a:r>
              <a:rPr lang="it-IT" sz="2100" kern="0" dirty="0"/>
              <a:t> </a:t>
            </a:r>
            <a:r>
              <a:rPr lang="it-IT" sz="2100" kern="0" dirty="0" err="1"/>
              <a:t>together</a:t>
            </a:r>
            <a:r>
              <a:rPr lang="it-IT" sz="2100" kern="0" dirty="0"/>
              <a:t>,</a:t>
            </a:r>
          </a:p>
          <a:p>
            <a:pPr defTabSz="914400"/>
            <a:r>
              <a:rPr lang="en-AU" sz="2100" kern="0" dirty="0">
                <a:solidFill>
                  <a:srgbClr val="000000"/>
                </a:solidFill>
                <a:latin typeface="+mj-lt"/>
              </a:rPr>
              <a:t>Feed the new tensor in a multilayer perceptron </a:t>
            </a:r>
            <a:r>
              <a:rPr lang="en-AU" sz="2100" b="1" i="1" kern="0" dirty="0" err="1">
                <a:solidFill>
                  <a:srgbClr val="000000"/>
                </a:solidFill>
                <a:latin typeface="+mj-lt"/>
              </a:rPr>
              <a:t>g</a:t>
            </a:r>
            <a:r>
              <a:rPr lang="en-AU" sz="2000" b="1" i="1" kern="0" dirty="0" err="1">
                <a:solidFill>
                  <a:srgbClr val="000000"/>
                </a:solidFill>
                <a:latin typeface="+mj-lt"/>
              </a:rPr>
              <a:t>e</a:t>
            </a:r>
            <a:r>
              <a:rPr lang="en-AU" sz="2100" b="1" i="1" kern="0" dirty="0">
                <a:solidFill>
                  <a:srgbClr val="000000"/>
                </a:solidFill>
                <a:latin typeface="+mj-lt"/>
              </a:rPr>
              <a:t>(.)</a:t>
            </a:r>
            <a:r>
              <a:rPr lang="en-AU" sz="2100" i="1" kern="0" dirty="0">
                <a:solidFill>
                  <a:srgbClr val="000000"/>
                </a:solidFill>
                <a:latin typeface="+mj-lt"/>
              </a:rPr>
              <a:t>,</a:t>
            </a:r>
          </a:p>
          <a:p>
            <a:pPr defTabSz="914400">
              <a:spcAft>
                <a:spcPts val="1800"/>
              </a:spcAft>
            </a:pPr>
            <a:r>
              <a:rPr lang="en-AU" sz="2100" kern="0" dirty="0">
                <a:solidFill>
                  <a:srgbClr val="000000"/>
                </a:solidFill>
                <a:latin typeface="+mj-lt"/>
              </a:rPr>
              <a:t>The output is the updated edge features.</a:t>
            </a:r>
          </a:p>
          <a:p>
            <a:pPr marL="0" indent="0" defTabSz="914400">
              <a:spcAft>
                <a:spcPts val="0"/>
              </a:spcAft>
              <a:buNone/>
            </a:pPr>
            <a:r>
              <a:rPr lang="en-AU" sz="2100" kern="0" dirty="0">
                <a:solidFill>
                  <a:srgbClr val="000000"/>
                </a:solidFill>
                <a:latin typeface="+mj-lt"/>
              </a:rPr>
              <a:t>Node features:</a:t>
            </a:r>
          </a:p>
          <a:p>
            <a:pPr defTabSz="914400">
              <a:spcAft>
                <a:spcPts val="0"/>
              </a:spcAft>
            </a:pPr>
            <a:r>
              <a:rPr lang="en-AU" sz="2100" kern="0" dirty="0">
                <a:solidFill>
                  <a:srgbClr val="000000"/>
                </a:solidFill>
                <a:latin typeface="+mj-lt"/>
              </a:rPr>
              <a:t>The node features are learnt using </a:t>
            </a:r>
            <a:r>
              <a:rPr lang="it-IT" sz="2100" b="1" dirty="0" err="1"/>
              <a:t>GraphSAGE</a:t>
            </a:r>
            <a:r>
              <a:rPr lang="it-IT" sz="2100" dirty="0"/>
              <a:t>. I </a:t>
            </a:r>
            <a:r>
              <a:rPr lang="it-IT" sz="2100" dirty="0" err="1"/>
              <a:t>used</a:t>
            </a:r>
            <a:r>
              <a:rPr lang="it-IT" sz="2100" dirty="0"/>
              <a:t> the </a:t>
            </a:r>
            <a:r>
              <a:rPr lang="it-IT" sz="2100" dirty="0" err="1"/>
              <a:t>implementation</a:t>
            </a:r>
            <a:r>
              <a:rPr lang="it-IT" sz="2100" dirty="0"/>
              <a:t> </a:t>
            </a:r>
            <a:r>
              <a:rPr lang="it-IT" sz="2100" dirty="0" err="1"/>
              <a:t>provided</a:t>
            </a:r>
            <a:r>
              <a:rPr lang="it-IT" sz="2100" dirty="0"/>
              <a:t> by </a:t>
            </a:r>
            <a:r>
              <a:rPr lang="it-IT" sz="2100" dirty="0" err="1"/>
              <a:t>PyTorch</a:t>
            </a:r>
            <a:r>
              <a:rPr lang="it-IT" sz="2100" dirty="0"/>
              <a:t> </a:t>
            </a:r>
            <a:r>
              <a:rPr lang="it-IT" sz="2100" dirty="0" err="1"/>
              <a:t>Geomtric</a:t>
            </a:r>
            <a:r>
              <a:rPr lang="it-IT" sz="2100" dirty="0"/>
              <a:t> and </a:t>
            </a:r>
            <a:r>
              <a:rPr lang="it-IT" sz="2100" b="1" dirty="0" err="1"/>
              <a:t>mean</a:t>
            </a:r>
            <a:r>
              <a:rPr lang="it-IT" sz="2100" dirty="0"/>
              <a:t> </a:t>
            </a:r>
            <a:r>
              <a:rPr lang="it-IT" sz="2100" dirty="0" err="1"/>
              <a:t>as</a:t>
            </a:r>
            <a:r>
              <a:rPr lang="it-IT" sz="2100" dirty="0"/>
              <a:t> </a:t>
            </a:r>
            <a:r>
              <a:rPr lang="it-IT" sz="2100" dirty="0" err="1"/>
              <a:t>aggregation</a:t>
            </a:r>
            <a:r>
              <a:rPr lang="it-IT" sz="2100" dirty="0"/>
              <a:t> </a:t>
            </a:r>
            <a:r>
              <a:rPr lang="it-IT" sz="2100" dirty="0" err="1"/>
              <a:t>function</a:t>
            </a:r>
            <a:r>
              <a:rPr lang="it-IT" sz="2100" dirty="0"/>
              <a:t>,</a:t>
            </a:r>
          </a:p>
          <a:p>
            <a:pPr defTabSz="914400">
              <a:spcAft>
                <a:spcPts val="0"/>
              </a:spcAft>
            </a:pPr>
            <a:r>
              <a:rPr lang="it-IT" sz="2100" kern="0" dirty="0">
                <a:solidFill>
                  <a:srgbClr val="000000"/>
                </a:solidFill>
                <a:latin typeface="+mj-lt"/>
              </a:rPr>
              <a:t>The </a:t>
            </a:r>
            <a:r>
              <a:rPr lang="it-IT" sz="2100" kern="0" dirty="0" err="1">
                <a:solidFill>
                  <a:srgbClr val="000000"/>
                </a:solidFill>
                <a:latin typeface="+mj-lt"/>
              </a:rPr>
              <a:t>resulting</a:t>
            </a:r>
            <a:r>
              <a:rPr lang="it-IT" sz="2100" kern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it-IT" sz="2100" kern="0" dirty="0" err="1">
                <a:solidFill>
                  <a:srgbClr val="000000"/>
                </a:solidFill>
                <a:latin typeface="+mj-lt"/>
              </a:rPr>
              <a:t>tensor</a:t>
            </a:r>
            <a:r>
              <a:rPr lang="it-IT" sz="2100" kern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it-IT" sz="2100" kern="0" dirty="0" err="1">
                <a:solidFill>
                  <a:srgbClr val="000000"/>
                </a:solidFill>
                <a:latin typeface="+mj-lt"/>
              </a:rPr>
              <a:t>is</a:t>
            </a:r>
            <a:r>
              <a:rPr lang="it-IT" sz="2100" kern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it-IT" sz="2100" kern="0" dirty="0" err="1">
                <a:solidFill>
                  <a:srgbClr val="000000"/>
                </a:solidFill>
                <a:latin typeface="+mj-lt"/>
              </a:rPr>
              <a:t>then</a:t>
            </a:r>
            <a:r>
              <a:rPr lang="it-IT" sz="2100" kern="0" dirty="0">
                <a:solidFill>
                  <a:srgbClr val="000000"/>
                </a:solidFill>
                <a:latin typeface="+mj-lt"/>
              </a:rPr>
              <a:t> feed inside a </a:t>
            </a:r>
            <a:r>
              <a:rPr lang="it-IT" sz="2100" kern="0" dirty="0" err="1">
                <a:solidFill>
                  <a:srgbClr val="000000"/>
                </a:solidFill>
                <a:latin typeface="+mj-lt"/>
              </a:rPr>
              <a:t>final</a:t>
            </a:r>
            <a:r>
              <a:rPr lang="it-IT" sz="2100" kern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AU" sz="2100" kern="0" dirty="0">
                <a:solidFill>
                  <a:srgbClr val="000000"/>
                </a:solidFill>
                <a:latin typeface="+mj-lt"/>
              </a:rPr>
              <a:t>multilayer perceptron</a:t>
            </a:r>
            <a:r>
              <a:rPr lang="it-IT" sz="2100" kern="0" dirty="0">
                <a:solidFill>
                  <a:srgbClr val="000000"/>
                </a:solidFill>
                <a:latin typeface="+mj-lt"/>
              </a:rPr>
              <a:t>.</a:t>
            </a:r>
          </a:p>
          <a:p>
            <a:pPr marL="0" indent="0" defTabSz="914400">
              <a:spcAft>
                <a:spcPts val="1800"/>
              </a:spcAft>
              <a:buNone/>
            </a:pPr>
            <a:endParaRPr lang="it-IT" sz="2400" kern="0" dirty="0"/>
          </a:p>
          <a:p>
            <a:pPr marL="0" indent="0" defTabSz="914400">
              <a:buFontTx/>
              <a:buNone/>
            </a:pPr>
            <a:endParaRPr lang="it-IT" sz="2400" kern="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A684C05-3193-4D3D-874F-C81C23E30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922" y="228600"/>
            <a:ext cx="4382355" cy="645954"/>
          </a:xfrm>
          <a:prstGeom prst="rect">
            <a:avLst/>
          </a:prstGeom>
        </p:spPr>
      </p:pic>
      <p:sp>
        <p:nvSpPr>
          <p:cNvPr id="9" name="Google Shape;127;p17">
            <a:extLst>
              <a:ext uri="{FF2B5EF4-FFF2-40B4-BE49-F238E27FC236}">
                <a16:creationId xmlns:a16="http://schemas.microsoft.com/office/drawing/2014/main" id="{6C5D15C6-D01C-4C36-AF57-9EE4BE92D30D}"/>
              </a:ext>
            </a:extLst>
          </p:cNvPr>
          <p:cNvSpPr txBox="1"/>
          <p:nvPr/>
        </p:nvSpPr>
        <p:spPr>
          <a:xfrm>
            <a:off x="1619934" y="5947783"/>
            <a:ext cx="5791200" cy="37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sz="800" dirty="0">
                <a:solidFill>
                  <a:srgbClr val="222222"/>
                </a:solidFill>
                <a:highlight>
                  <a:srgbClr val="FFFFFF"/>
                </a:highlight>
              </a:rPr>
              <a:t>[10] </a:t>
            </a:r>
            <a:r>
              <a:rPr lang="en-US" sz="800" b="0" i="0" u="none" strike="noStrike" baseline="0" dirty="0">
                <a:latin typeface="+mj-lt"/>
              </a:rPr>
              <a:t>Hamilton, William L. and Ying, Rex and </a:t>
            </a:r>
            <a:r>
              <a:rPr lang="en-US" sz="800" b="0" i="0" u="none" strike="noStrike" baseline="0" dirty="0" err="1">
                <a:latin typeface="+mj-lt"/>
              </a:rPr>
              <a:t>Leskovec</a:t>
            </a:r>
            <a:r>
              <a:rPr lang="en-US" sz="800" b="0" i="0" u="none" strike="noStrike" baseline="0" dirty="0">
                <a:latin typeface="+mj-lt"/>
              </a:rPr>
              <a:t>, Jure. Inductive Representation Learning on Large Graphs, NIPS, 2017.</a:t>
            </a:r>
            <a:endParaRPr lang="it-IT" sz="800" b="0" i="0" u="none" strike="noStrike" baseline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44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64C79B-0C68-4541-9725-411E9CBD5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228600"/>
            <a:ext cx="3886654" cy="685800"/>
          </a:xfrm>
        </p:spPr>
        <p:txBody>
          <a:bodyPr/>
          <a:lstStyle/>
          <a:p>
            <a:r>
              <a:rPr lang="it-IT" sz="3200" dirty="0"/>
              <a:t>GIN</a:t>
            </a:r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9DBEB53-B37F-4551-8308-630C7EB79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August 5, 2019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4A05262-7D72-4CDB-90D3-44D6C4115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19</a:t>
            </a:fld>
            <a:endParaRPr lang="en-US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B3EEAC4B-F2EF-40E3-BB59-E699DACB26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  <p:sp>
        <p:nvSpPr>
          <p:cNvPr id="8" name="Segnaposto contenuto 3">
            <a:extLst>
              <a:ext uri="{FF2B5EF4-FFF2-40B4-BE49-F238E27FC236}">
                <a16:creationId xmlns:a16="http://schemas.microsoft.com/office/drawing/2014/main" id="{97028339-9C8A-4B28-9D2F-B85629C2833E}"/>
              </a:ext>
            </a:extLst>
          </p:cNvPr>
          <p:cNvSpPr txBox="1">
            <a:spLocks/>
          </p:cNvSpPr>
          <p:nvPr/>
        </p:nvSpPr>
        <p:spPr bwMode="auto">
          <a:xfrm>
            <a:off x="690466" y="1494548"/>
            <a:ext cx="7856376" cy="4394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333333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333333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333333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rgbClr val="333333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rgbClr val="333333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rgbClr val="333333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rgbClr val="333333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rgbClr val="333333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rgbClr val="333333"/>
                </a:solidFill>
                <a:latin typeface="+mn-lt"/>
              </a:defRPr>
            </a:lvl9pPr>
          </a:lstStyle>
          <a:p>
            <a:pPr marL="0" indent="0" defTabSz="914400">
              <a:buFontTx/>
              <a:buNone/>
            </a:pPr>
            <a:r>
              <a:rPr lang="it-IT" sz="2100" kern="0" dirty="0"/>
              <a:t>Edge features:</a:t>
            </a:r>
          </a:p>
          <a:p>
            <a:pPr defTabSz="914400"/>
            <a:r>
              <a:rPr lang="en-AU" sz="2100" kern="0" dirty="0">
                <a:solidFill>
                  <a:srgbClr val="000000"/>
                </a:solidFill>
                <a:latin typeface="+mj-lt"/>
              </a:rPr>
              <a:t>Get </a:t>
            </a:r>
            <a:r>
              <a:rPr lang="en-AU" sz="2100" kern="0" dirty="0" err="1">
                <a:solidFill>
                  <a:srgbClr val="000000"/>
                </a:solidFill>
                <a:latin typeface="+mj-lt"/>
              </a:rPr>
              <a:t>v_i</a:t>
            </a:r>
            <a:r>
              <a:rPr lang="en-AU" sz="2100" kern="0" dirty="0">
                <a:solidFill>
                  <a:srgbClr val="000000"/>
                </a:solidFill>
                <a:latin typeface="+mj-lt"/>
              </a:rPr>
              <a:t> (subject), </a:t>
            </a:r>
            <a:r>
              <a:rPr lang="en-AU" sz="2100" kern="0" dirty="0" err="1">
                <a:solidFill>
                  <a:srgbClr val="000000"/>
                </a:solidFill>
                <a:latin typeface="+mj-lt"/>
              </a:rPr>
              <a:t>e_ij</a:t>
            </a:r>
            <a:r>
              <a:rPr lang="en-AU" sz="2100" kern="0" dirty="0">
                <a:solidFill>
                  <a:srgbClr val="000000"/>
                </a:solidFill>
                <a:latin typeface="+mj-lt"/>
              </a:rPr>
              <a:t> (predicate) and </a:t>
            </a:r>
            <a:r>
              <a:rPr lang="en-AU" sz="2100" kern="0" dirty="0" err="1">
                <a:solidFill>
                  <a:srgbClr val="000000"/>
                </a:solidFill>
                <a:latin typeface="+mj-lt"/>
              </a:rPr>
              <a:t>v_j</a:t>
            </a:r>
            <a:r>
              <a:rPr lang="en-AU" sz="2100" kern="0" dirty="0">
                <a:solidFill>
                  <a:srgbClr val="000000"/>
                </a:solidFill>
                <a:latin typeface="+mj-lt"/>
              </a:rPr>
              <a:t> (neighbour) in the </a:t>
            </a:r>
            <a:r>
              <a:rPr lang="en-AU" sz="2100" b="1" kern="0" dirty="0">
                <a:solidFill>
                  <a:srgbClr val="000000"/>
                </a:solidFill>
                <a:latin typeface="+mj-lt"/>
              </a:rPr>
              <a:t>message()</a:t>
            </a:r>
            <a:r>
              <a:rPr lang="en-AU" sz="2100" kern="0" dirty="0">
                <a:solidFill>
                  <a:srgbClr val="000000"/>
                </a:solidFill>
                <a:latin typeface="+mj-lt"/>
              </a:rPr>
              <a:t> function of </a:t>
            </a:r>
            <a:r>
              <a:rPr lang="en-AU" sz="2100" b="1" kern="0" dirty="0" err="1">
                <a:solidFill>
                  <a:srgbClr val="000000"/>
                </a:solidFill>
                <a:latin typeface="+mj-lt"/>
              </a:rPr>
              <a:t>PyTorch</a:t>
            </a:r>
            <a:r>
              <a:rPr lang="en-AU" sz="2100" b="1" kern="0" dirty="0">
                <a:solidFill>
                  <a:srgbClr val="000000"/>
                </a:solidFill>
                <a:latin typeface="+mj-lt"/>
              </a:rPr>
              <a:t> Geometric,</a:t>
            </a:r>
          </a:p>
          <a:p>
            <a:pPr defTabSz="914400"/>
            <a:r>
              <a:rPr lang="it-IT" sz="2100" b="1" kern="0" dirty="0"/>
              <a:t>Concatenate</a:t>
            </a:r>
            <a:r>
              <a:rPr lang="it-IT" sz="2100" kern="0" dirty="0"/>
              <a:t> </a:t>
            </a:r>
            <a:r>
              <a:rPr lang="it-IT" sz="2100" kern="0" dirty="0" err="1"/>
              <a:t>them</a:t>
            </a:r>
            <a:r>
              <a:rPr lang="it-IT" sz="2100" kern="0" dirty="0"/>
              <a:t> </a:t>
            </a:r>
            <a:r>
              <a:rPr lang="it-IT" sz="2100" kern="0" dirty="0" err="1"/>
              <a:t>together</a:t>
            </a:r>
            <a:r>
              <a:rPr lang="it-IT" sz="2100" kern="0" dirty="0"/>
              <a:t>,</a:t>
            </a:r>
          </a:p>
          <a:p>
            <a:pPr defTabSz="914400"/>
            <a:r>
              <a:rPr lang="en-AU" sz="2100" kern="0" dirty="0">
                <a:solidFill>
                  <a:srgbClr val="000000"/>
                </a:solidFill>
                <a:latin typeface="+mj-lt"/>
              </a:rPr>
              <a:t>Feed the new tensor in a multilayer perceptron </a:t>
            </a:r>
            <a:r>
              <a:rPr lang="en-AU" sz="2100" b="1" i="1" kern="0" dirty="0" err="1">
                <a:solidFill>
                  <a:srgbClr val="000000"/>
                </a:solidFill>
                <a:latin typeface="+mj-lt"/>
              </a:rPr>
              <a:t>g</a:t>
            </a:r>
            <a:r>
              <a:rPr lang="en-AU" sz="2000" b="1" i="1" kern="0" dirty="0" err="1">
                <a:solidFill>
                  <a:srgbClr val="000000"/>
                </a:solidFill>
                <a:latin typeface="+mj-lt"/>
              </a:rPr>
              <a:t>e</a:t>
            </a:r>
            <a:r>
              <a:rPr lang="en-AU" sz="2100" b="1" i="1" kern="0" dirty="0">
                <a:solidFill>
                  <a:srgbClr val="000000"/>
                </a:solidFill>
                <a:latin typeface="+mj-lt"/>
              </a:rPr>
              <a:t>(.)</a:t>
            </a:r>
            <a:r>
              <a:rPr lang="en-AU" sz="2100" i="1" kern="0" dirty="0">
                <a:solidFill>
                  <a:srgbClr val="000000"/>
                </a:solidFill>
                <a:latin typeface="+mj-lt"/>
              </a:rPr>
              <a:t>,</a:t>
            </a:r>
          </a:p>
          <a:p>
            <a:pPr defTabSz="914400">
              <a:spcAft>
                <a:spcPts val="1800"/>
              </a:spcAft>
            </a:pPr>
            <a:r>
              <a:rPr lang="en-AU" sz="2100" kern="0" dirty="0">
                <a:solidFill>
                  <a:srgbClr val="000000"/>
                </a:solidFill>
                <a:latin typeface="+mj-lt"/>
              </a:rPr>
              <a:t>The output is the updated edge features.</a:t>
            </a:r>
          </a:p>
          <a:p>
            <a:pPr marL="0" indent="0" defTabSz="914400">
              <a:spcAft>
                <a:spcPts val="0"/>
              </a:spcAft>
              <a:buNone/>
            </a:pPr>
            <a:r>
              <a:rPr lang="en-AU" sz="2100" kern="0" dirty="0">
                <a:solidFill>
                  <a:srgbClr val="000000"/>
                </a:solidFill>
                <a:latin typeface="+mj-lt"/>
              </a:rPr>
              <a:t>Node features:</a:t>
            </a:r>
          </a:p>
          <a:p>
            <a:pPr defTabSz="914400">
              <a:spcAft>
                <a:spcPts val="0"/>
              </a:spcAft>
            </a:pPr>
            <a:r>
              <a:rPr lang="en-AU" sz="2100" kern="0" dirty="0">
                <a:solidFill>
                  <a:srgbClr val="000000"/>
                </a:solidFill>
                <a:latin typeface="+mj-lt"/>
              </a:rPr>
              <a:t>The node features are learnt using </a:t>
            </a:r>
            <a:r>
              <a:rPr lang="it-IT" sz="2100" b="1" dirty="0"/>
              <a:t>GIN</a:t>
            </a:r>
            <a:r>
              <a:rPr lang="it-IT" sz="2100" dirty="0"/>
              <a:t>. I </a:t>
            </a:r>
            <a:r>
              <a:rPr lang="it-IT" sz="2100" dirty="0" err="1"/>
              <a:t>used</a:t>
            </a:r>
            <a:r>
              <a:rPr lang="it-IT" sz="2100" dirty="0"/>
              <a:t> the </a:t>
            </a:r>
            <a:r>
              <a:rPr lang="it-IT" sz="2100" dirty="0" err="1"/>
              <a:t>implementation</a:t>
            </a:r>
            <a:r>
              <a:rPr lang="it-IT" sz="2100" dirty="0"/>
              <a:t> </a:t>
            </a:r>
            <a:r>
              <a:rPr lang="it-IT" sz="2100" dirty="0" err="1"/>
              <a:t>provided</a:t>
            </a:r>
            <a:r>
              <a:rPr lang="it-IT" sz="2100" dirty="0"/>
              <a:t> by </a:t>
            </a:r>
            <a:r>
              <a:rPr lang="it-IT" sz="2100" dirty="0" err="1"/>
              <a:t>PyTorch</a:t>
            </a:r>
            <a:r>
              <a:rPr lang="it-IT" sz="2100" dirty="0"/>
              <a:t> </a:t>
            </a:r>
            <a:r>
              <a:rPr lang="it-IT" sz="2100" dirty="0" err="1"/>
              <a:t>Geomtric</a:t>
            </a:r>
            <a:r>
              <a:rPr lang="it-IT" sz="2100" dirty="0"/>
              <a:t> and </a:t>
            </a:r>
            <a:r>
              <a:rPr lang="it-IT" sz="2100" b="1" dirty="0" err="1"/>
              <a:t>mean</a:t>
            </a:r>
            <a:r>
              <a:rPr lang="it-IT" sz="2100" dirty="0"/>
              <a:t> </a:t>
            </a:r>
            <a:r>
              <a:rPr lang="it-IT" sz="2100" dirty="0" err="1"/>
              <a:t>as</a:t>
            </a:r>
            <a:r>
              <a:rPr lang="it-IT" sz="2100" dirty="0"/>
              <a:t> </a:t>
            </a:r>
            <a:r>
              <a:rPr lang="it-IT" sz="2100" dirty="0" err="1"/>
              <a:t>aggregation</a:t>
            </a:r>
            <a:r>
              <a:rPr lang="it-IT" sz="2100" dirty="0"/>
              <a:t> </a:t>
            </a:r>
            <a:r>
              <a:rPr lang="it-IT" sz="2100" dirty="0" err="1"/>
              <a:t>function</a:t>
            </a:r>
            <a:r>
              <a:rPr lang="it-IT" sz="2100" dirty="0"/>
              <a:t>,</a:t>
            </a:r>
          </a:p>
          <a:p>
            <a:pPr defTabSz="914400">
              <a:spcAft>
                <a:spcPts val="0"/>
              </a:spcAft>
            </a:pPr>
            <a:r>
              <a:rPr lang="it-IT" sz="2100" kern="0" dirty="0">
                <a:solidFill>
                  <a:srgbClr val="000000"/>
                </a:solidFill>
                <a:latin typeface="+mj-lt"/>
              </a:rPr>
              <a:t>The </a:t>
            </a:r>
            <a:r>
              <a:rPr lang="it-IT" sz="2100" kern="0" dirty="0" err="1">
                <a:solidFill>
                  <a:srgbClr val="000000"/>
                </a:solidFill>
                <a:latin typeface="+mj-lt"/>
              </a:rPr>
              <a:t>resulting</a:t>
            </a:r>
            <a:r>
              <a:rPr lang="it-IT" sz="2100" kern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it-IT" sz="2100" kern="0" dirty="0" err="1">
                <a:solidFill>
                  <a:srgbClr val="000000"/>
                </a:solidFill>
                <a:latin typeface="+mj-lt"/>
              </a:rPr>
              <a:t>tensor</a:t>
            </a:r>
            <a:r>
              <a:rPr lang="it-IT" sz="2100" kern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it-IT" sz="2100" kern="0" dirty="0" err="1">
                <a:solidFill>
                  <a:srgbClr val="000000"/>
                </a:solidFill>
                <a:latin typeface="+mj-lt"/>
              </a:rPr>
              <a:t>is</a:t>
            </a:r>
            <a:r>
              <a:rPr lang="it-IT" sz="2100" kern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it-IT" sz="2100" kern="0" dirty="0" err="1">
                <a:solidFill>
                  <a:srgbClr val="000000"/>
                </a:solidFill>
                <a:latin typeface="+mj-lt"/>
              </a:rPr>
              <a:t>then</a:t>
            </a:r>
            <a:r>
              <a:rPr lang="it-IT" sz="2100" kern="0" dirty="0">
                <a:solidFill>
                  <a:srgbClr val="000000"/>
                </a:solidFill>
                <a:latin typeface="+mj-lt"/>
              </a:rPr>
              <a:t> feed inside a </a:t>
            </a:r>
            <a:r>
              <a:rPr lang="it-IT" sz="2100" kern="0" dirty="0" err="1">
                <a:solidFill>
                  <a:srgbClr val="000000"/>
                </a:solidFill>
                <a:latin typeface="+mj-lt"/>
              </a:rPr>
              <a:t>final</a:t>
            </a:r>
            <a:r>
              <a:rPr lang="it-IT" sz="2100" kern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AU" sz="2100" kern="0" dirty="0">
                <a:solidFill>
                  <a:srgbClr val="000000"/>
                </a:solidFill>
                <a:latin typeface="+mj-lt"/>
              </a:rPr>
              <a:t>multilayer perceptron</a:t>
            </a:r>
            <a:r>
              <a:rPr lang="it-IT" sz="2100" kern="0" dirty="0">
                <a:solidFill>
                  <a:srgbClr val="000000"/>
                </a:solidFill>
                <a:latin typeface="+mj-lt"/>
              </a:rPr>
              <a:t>.</a:t>
            </a:r>
          </a:p>
          <a:p>
            <a:pPr marL="0" indent="0" defTabSz="914400">
              <a:spcAft>
                <a:spcPts val="1800"/>
              </a:spcAft>
              <a:buNone/>
            </a:pPr>
            <a:endParaRPr lang="it-IT" sz="2400" kern="0" dirty="0"/>
          </a:p>
          <a:p>
            <a:pPr marL="0" indent="0" defTabSz="914400">
              <a:buFontTx/>
              <a:buNone/>
            </a:pPr>
            <a:endParaRPr lang="it-IT" sz="2400" kern="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A6C4B8-B0F2-43E1-A1EC-47FF0BAA7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429" y="63565"/>
            <a:ext cx="3409950" cy="1228725"/>
          </a:xfrm>
          <a:prstGeom prst="rect">
            <a:avLst/>
          </a:prstGeom>
        </p:spPr>
      </p:pic>
      <p:sp>
        <p:nvSpPr>
          <p:cNvPr id="10" name="Google Shape;127;p17">
            <a:extLst>
              <a:ext uri="{FF2B5EF4-FFF2-40B4-BE49-F238E27FC236}">
                <a16:creationId xmlns:a16="http://schemas.microsoft.com/office/drawing/2014/main" id="{1637448E-54A7-4A25-BEE3-835C5BBA7B2D}"/>
              </a:ext>
            </a:extLst>
          </p:cNvPr>
          <p:cNvSpPr txBox="1"/>
          <p:nvPr/>
        </p:nvSpPr>
        <p:spPr>
          <a:xfrm>
            <a:off x="1619934" y="5947783"/>
            <a:ext cx="5791200" cy="37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sz="800" dirty="0">
                <a:solidFill>
                  <a:srgbClr val="222222"/>
                </a:solidFill>
                <a:highlight>
                  <a:srgbClr val="FFFFFF"/>
                </a:highlight>
              </a:rPr>
              <a:t>[11] </a:t>
            </a:r>
            <a:r>
              <a:rPr lang="en-US" sz="800" b="0" i="0" u="none" strike="noStrike" baseline="0" dirty="0" err="1">
                <a:latin typeface="+mj-lt"/>
              </a:rPr>
              <a:t>Keyulu</a:t>
            </a:r>
            <a:r>
              <a:rPr lang="en-US" sz="800" b="0" i="0" u="none" strike="noStrike" baseline="0" dirty="0">
                <a:latin typeface="+mj-lt"/>
              </a:rPr>
              <a:t> Xu and </a:t>
            </a:r>
            <a:r>
              <a:rPr lang="en-US" sz="800" b="0" i="0" u="none" strike="noStrike" baseline="0" dirty="0" err="1">
                <a:latin typeface="+mj-lt"/>
              </a:rPr>
              <a:t>Weihua</a:t>
            </a:r>
            <a:r>
              <a:rPr lang="en-US" sz="800" b="0" i="0" u="none" strike="noStrike" baseline="0" dirty="0">
                <a:latin typeface="+mj-lt"/>
              </a:rPr>
              <a:t> Hu and Jure </a:t>
            </a:r>
            <a:r>
              <a:rPr lang="en-US" sz="800" b="0" i="0" u="none" strike="noStrike" baseline="0" dirty="0" err="1">
                <a:latin typeface="+mj-lt"/>
              </a:rPr>
              <a:t>Leskovec</a:t>
            </a:r>
            <a:r>
              <a:rPr lang="en-US" sz="800" b="0" i="0" u="none" strike="noStrike" baseline="0" dirty="0">
                <a:latin typeface="+mj-lt"/>
              </a:rPr>
              <a:t> and Stefanie </a:t>
            </a:r>
            <a:r>
              <a:rPr lang="en-US" sz="800" b="0" i="0" u="none" strike="noStrike" baseline="0" dirty="0" err="1">
                <a:latin typeface="+mj-lt"/>
              </a:rPr>
              <a:t>Jegelka</a:t>
            </a:r>
            <a:r>
              <a:rPr lang="en-US" sz="800" b="0" i="0" u="none" strike="noStrike" baseline="0" dirty="0">
                <a:latin typeface="+mj-lt"/>
              </a:rPr>
              <a:t>. How Powerful are Graph Neural Networks?, 2019</a:t>
            </a:r>
            <a:endParaRPr lang="it-IT" sz="800" b="0" i="0" u="none" strike="noStrike" baseline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3071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83C0C-8623-C940-99DF-63E08CDDC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87" y="553617"/>
            <a:ext cx="8404225" cy="830426"/>
          </a:xfrm>
        </p:spPr>
        <p:txBody>
          <a:bodyPr/>
          <a:lstStyle/>
          <a:p>
            <a:r>
              <a:rPr lang="en-AU" sz="3200" dirty="0"/>
              <a:t>Table</a:t>
            </a:r>
            <a:r>
              <a:rPr lang="it-IT" sz="3200" dirty="0"/>
              <a:t> of Content</a:t>
            </a:r>
            <a:endParaRPr lang="tr-TR" sz="3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E2CAB-9305-5C41-98CD-D4E3F26DFD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76800" y="6324600"/>
            <a:ext cx="3276600" cy="533400"/>
          </a:xfrm>
        </p:spPr>
        <p:txBody>
          <a:bodyPr/>
          <a:lstStyle/>
          <a:p>
            <a:r>
              <a:rPr lang="en-GB" dirty="0"/>
              <a:t>December</a:t>
            </a:r>
            <a:r>
              <a:rPr lang="tr-TR" dirty="0"/>
              <a:t> </a:t>
            </a:r>
            <a:r>
              <a:rPr lang="it-IT" dirty="0"/>
              <a:t>2</a:t>
            </a:r>
            <a:r>
              <a:rPr lang="tr-TR" dirty="0"/>
              <a:t>, 202</a:t>
            </a:r>
            <a:r>
              <a:rPr lang="it-IT" dirty="0"/>
              <a:t>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6CB3D8-7E07-7B4D-AE49-4EE77BACA9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3759628" cy="533400"/>
          </a:xfrm>
        </p:spPr>
        <p:txBody>
          <a:bodyPr/>
          <a:lstStyle/>
          <a:p>
            <a:r>
              <a:rPr lang="en-US" dirty="0"/>
              <a:t>Computer Aided Medical Procedures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AB90A-4B9F-BB4A-91C4-13C5027F0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77200" y="6324600"/>
            <a:ext cx="1066800" cy="533400"/>
          </a:xfrm>
        </p:spPr>
        <p:txBody>
          <a:bodyPr/>
          <a:lstStyle/>
          <a:p>
            <a:r>
              <a:rPr lang="en-US" dirty="0"/>
              <a:t>Slide </a:t>
            </a:r>
            <a:fld id="{E27654B9-2CBC-E046-9B7E-70345D26D3AC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1AA39AE-4F7A-469F-BDB6-67D736DCEA25}"/>
              </a:ext>
            </a:extLst>
          </p:cNvPr>
          <p:cNvSpPr txBox="1">
            <a:spLocks/>
          </p:cNvSpPr>
          <p:nvPr/>
        </p:nvSpPr>
        <p:spPr bwMode="auto">
          <a:xfrm>
            <a:off x="206375" y="1586204"/>
            <a:ext cx="8404225" cy="3797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9pPr>
          </a:lstStyle>
          <a:p>
            <a:pPr marL="800100" lvl="1" indent="-342900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Problem </a:t>
            </a:r>
            <a:endParaRPr lang="en-US" b="0" dirty="0">
              <a:solidFill>
                <a:schemeClr val="tx1"/>
              </a:solidFill>
              <a:latin typeface="Lato" panose="020F0502020204030203" pitchFamily="34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Motivation</a:t>
            </a:r>
          </a:p>
          <a:p>
            <a:pPr marL="800100" lvl="1" indent="-342900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3RScan and 3DSSG Dataset</a:t>
            </a:r>
          </a:p>
          <a:p>
            <a:pPr marL="800100" lvl="1" indent="-342900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Related Works</a:t>
            </a:r>
          </a:p>
          <a:p>
            <a:pPr marL="800100" lvl="1" indent="-342900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Graph Neural Networks</a:t>
            </a:r>
          </a:p>
          <a:p>
            <a:pPr marL="800100" lvl="1" indent="-342900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b="0" dirty="0">
                <a:solidFill>
                  <a:schemeClr val="tx1"/>
                </a:solidFill>
                <a:latin typeface="Lato" panose="020F0502020204030203" pitchFamily="34" charset="0"/>
              </a:rPr>
              <a:t>Results</a:t>
            </a:r>
            <a:endParaRPr lang="en-US" b="0" i="0" u="none" strike="noStrike" dirty="0">
              <a:solidFill>
                <a:schemeClr val="tx1"/>
              </a:solidFill>
              <a:effectLst/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673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44A7D3B-E745-4DF4-85F6-2EEB1D4823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4991" y="1115929"/>
            <a:ext cx="4767555" cy="4706373"/>
          </a:xfrm>
        </p:spPr>
        <p:txBody>
          <a:bodyPr/>
          <a:lstStyle/>
          <a:p>
            <a:pPr marL="0" indent="0" defTabSz="914400">
              <a:buFontTx/>
              <a:buNone/>
            </a:pPr>
            <a:r>
              <a:rPr lang="it-IT" sz="1800" kern="0" dirty="0"/>
              <a:t>Edge features:</a:t>
            </a:r>
          </a:p>
          <a:p>
            <a:pPr defTabSz="914400"/>
            <a:r>
              <a:rPr lang="en-AU" sz="1800" kern="0" dirty="0">
                <a:solidFill>
                  <a:srgbClr val="000000"/>
                </a:solidFill>
                <a:latin typeface="+mj-lt"/>
              </a:rPr>
              <a:t>Get </a:t>
            </a:r>
            <a:r>
              <a:rPr lang="en-AU" sz="1800" kern="0" dirty="0" err="1">
                <a:solidFill>
                  <a:srgbClr val="000000"/>
                </a:solidFill>
                <a:latin typeface="+mj-lt"/>
              </a:rPr>
              <a:t>v_i</a:t>
            </a:r>
            <a:r>
              <a:rPr lang="en-AU" sz="1800" kern="0" dirty="0">
                <a:solidFill>
                  <a:srgbClr val="000000"/>
                </a:solidFill>
                <a:latin typeface="+mj-lt"/>
              </a:rPr>
              <a:t> (subject), </a:t>
            </a:r>
            <a:r>
              <a:rPr lang="en-AU" sz="1800" kern="0" dirty="0" err="1">
                <a:solidFill>
                  <a:srgbClr val="000000"/>
                </a:solidFill>
                <a:latin typeface="+mj-lt"/>
              </a:rPr>
              <a:t>e_ij</a:t>
            </a:r>
            <a:r>
              <a:rPr lang="en-AU" sz="1800" kern="0" dirty="0">
                <a:solidFill>
                  <a:srgbClr val="000000"/>
                </a:solidFill>
                <a:latin typeface="+mj-lt"/>
              </a:rPr>
              <a:t> (predicate) and </a:t>
            </a:r>
            <a:r>
              <a:rPr lang="en-AU" sz="1800" kern="0" dirty="0" err="1">
                <a:solidFill>
                  <a:srgbClr val="000000"/>
                </a:solidFill>
                <a:latin typeface="+mj-lt"/>
              </a:rPr>
              <a:t>v_j</a:t>
            </a:r>
            <a:r>
              <a:rPr lang="en-AU" sz="1800" kern="0" dirty="0">
                <a:solidFill>
                  <a:srgbClr val="000000"/>
                </a:solidFill>
                <a:latin typeface="+mj-lt"/>
              </a:rPr>
              <a:t> (neighbour) in the </a:t>
            </a:r>
            <a:r>
              <a:rPr lang="en-AU" sz="1800" b="1" kern="0" dirty="0">
                <a:solidFill>
                  <a:srgbClr val="000000"/>
                </a:solidFill>
                <a:latin typeface="+mj-lt"/>
              </a:rPr>
              <a:t>message()</a:t>
            </a:r>
            <a:r>
              <a:rPr lang="en-AU" sz="1800" kern="0" dirty="0">
                <a:solidFill>
                  <a:srgbClr val="000000"/>
                </a:solidFill>
                <a:latin typeface="+mj-lt"/>
              </a:rPr>
              <a:t> function of </a:t>
            </a:r>
            <a:r>
              <a:rPr lang="en-AU" sz="1800" b="1" kern="0" dirty="0" err="1">
                <a:solidFill>
                  <a:srgbClr val="000000"/>
                </a:solidFill>
                <a:latin typeface="+mj-lt"/>
              </a:rPr>
              <a:t>PyTorch</a:t>
            </a:r>
            <a:r>
              <a:rPr lang="en-AU" sz="1800" b="1" kern="0" dirty="0">
                <a:solidFill>
                  <a:srgbClr val="000000"/>
                </a:solidFill>
                <a:latin typeface="+mj-lt"/>
              </a:rPr>
              <a:t> Geometric,</a:t>
            </a:r>
          </a:p>
          <a:p>
            <a:pPr defTabSz="914400"/>
            <a:r>
              <a:rPr lang="it-IT" sz="1800" b="1" kern="0" dirty="0"/>
              <a:t>Concatenate</a:t>
            </a:r>
            <a:r>
              <a:rPr lang="it-IT" sz="1800" kern="0" dirty="0"/>
              <a:t> </a:t>
            </a:r>
            <a:r>
              <a:rPr lang="it-IT" sz="1800" kern="0" dirty="0" err="1"/>
              <a:t>them</a:t>
            </a:r>
            <a:r>
              <a:rPr lang="it-IT" sz="1800" kern="0" dirty="0"/>
              <a:t> </a:t>
            </a:r>
            <a:r>
              <a:rPr lang="it-IT" sz="1800" kern="0" dirty="0" err="1"/>
              <a:t>together</a:t>
            </a:r>
            <a:r>
              <a:rPr lang="it-IT" sz="1800" kern="0" dirty="0"/>
              <a:t>,</a:t>
            </a:r>
          </a:p>
          <a:p>
            <a:pPr defTabSz="914400"/>
            <a:r>
              <a:rPr lang="en-AU" sz="1800" kern="0" dirty="0">
                <a:solidFill>
                  <a:srgbClr val="000000"/>
                </a:solidFill>
                <a:latin typeface="+mj-lt"/>
              </a:rPr>
              <a:t>Feed the new tensor in a multilayer perceptron </a:t>
            </a:r>
            <a:r>
              <a:rPr lang="en-AU" sz="1800" b="1" i="1" kern="0" dirty="0" err="1">
                <a:solidFill>
                  <a:srgbClr val="000000"/>
                </a:solidFill>
                <a:latin typeface="+mj-lt"/>
              </a:rPr>
              <a:t>ge</a:t>
            </a:r>
            <a:r>
              <a:rPr lang="en-AU" sz="1800" b="1" i="1" kern="0" dirty="0">
                <a:solidFill>
                  <a:srgbClr val="000000"/>
                </a:solidFill>
                <a:latin typeface="+mj-lt"/>
              </a:rPr>
              <a:t>(.)</a:t>
            </a:r>
            <a:r>
              <a:rPr lang="en-AU" sz="1800" i="1" kern="0" dirty="0">
                <a:solidFill>
                  <a:srgbClr val="000000"/>
                </a:solidFill>
                <a:latin typeface="+mj-lt"/>
              </a:rPr>
              <a:t>,</a:t>
            </a:r>
          </a:p>
          <a:p>
            <a:pPr defTabSz="914400">
              <a:spcAft>
                <a:spcPts val="1800"/>
              </a:spcAft>
            </a:pPr>
            <a:r>
              <a:rPr lang="en-AU" sz="1800" kern="0" dirty="0">
                <a:solidFill>
                  <a:srgbClr val="000000"/>
                </a:solidFill>
                <a:latin typeface="+mj-lt"/>
              </a:rPr>
              <a:t>The output is the updated edge features.</a:t>
            </a:r>
            <a:endParaRPr lang="en-AU" sz="2200" dirty="0">
              <a:solidFill>
                <a:srgbClr val="000000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Node features:</a:t>
            </a:r>
          </a:p>
          <a:p>
            <a:pPr defTabSz="914400">
              <a:spcAft>
                <a:spcPts val="0"/>
              </a:spcAft>
            </a:pPr>
            <a:r>
              <a:rPr lang="en-AU" sz="1800" kern="0" dirty="0">
                <a:solidFill>
                  <a:srgbClr val="000000"/>
                </a:solidFill>
                <a:latin typeface="+mj-lt"/>
              </a:rPr>
              <a:t>The node features are learnt using </a:t>
            </a:r>
            <a:r>
              <a:rPr lang="it-IT" sz="1800" b="1" dirty="0"/>
              <a:t>GCN</a:t>
            </a:r>
            <a:r>
              <a:rPr lang="it-IT" sz="1800" dirty="0"/>
              <a:t>. I </a:t>
            </a:r>
            <a:r>
              <a:rPr lang="it-IT" sz="1800" dirty="0" err="1"/>
              <a:t>implemented</a:t>
            </a:r>
            <a:r>
              <a:rPr lang="it-IT" sz="1800" dirty="0"/>
              <a:t> </a:t>
            </a:r>
            <a:r>
              <a:rPr lang="it-IT" sz="1800" dirty="0" err="1"/>
              <a:t>this</a:t>
            </a:r>
            <a:r>
              <a:rPr lang="it-IT" sz="1800" dirty="0"/>
              <a:t> </a:t>
            </a:r>
            <a:r>
              <a:rPr lang="it-IT" sz="1800" dirty="0" err="1"/>
              <a:t>level</a:t>
            </a:r>
            <a:r>
              <a:rPr lang="it-IT" sz="1800" dirty="0"/>
              <a:t> from scratch. I </a:t>
            </a:r>
            <a:r>
              <a:rPr lang="it-IT" sz="1800" dirty="0" err="1"/>
              <a:t>used</a:t>
            </a:r>
            <a:r>
              <a:rPr lang="it-IT" sz="1800" dirty="0"/>
              <a:t> and </a:t>
            </a:r>
            <a:r>
              <a:rPr lang="it-IT" sz="1800" b="1" dirty="0" err="1"/>
              <a:t>add</a:t>
            </a:r>
            <a:r>
              <a:rPr lang="it-IT" sz="1800" dirty="0"/>
              <a:t> </a:t>
            </a:r>
            <a:r>
              <a:rPr lang="it-IT" sz="1800" dirty="0" err="1"/>
              <a:t>as</a:t>
            </a:r>
            <a:r>
              <a:rPr lang="it-IT" sz="1800" dirty="0"/>
              <a:t> </a:t>
            </a:r>
            <a:r>
              <a:rPr lang="it-IT" sz="1800" dirty="0" err="1"/>
              <a:t>aggregation</a:t>
            </a:r>
            <a:r>
              <a:rPr lang="it-IT" sz="1800" dirty="0"/>
              <a:t> </a:t>
            </a:r>
            <a:r>
              <a:rPr lang="it-IT" sz="1800" dirty="0" err="1"/>
              <a:t>function</a:t>
            </a:r>
            <a:r>
              <a:rPr lang="it-IT" sz="1800" dirty="0"/>
              <a:t>,</a:t>
            </a:r>
          </a:p>
          <a:p>
            <a:pPr defTabSz="914400">
              <a:spcAft>
                <a:spcPts val="0"/>
              </a:spcAft>
            </a:pPr>
            <a:r>
              <a:rPr lang="it-IT" sz="1800" kern="0" dirty="0">
                <a:solidFill>
                  <a:srgbClr val="000000"/>
                </a:solidFill>
                <a:latin typeface="+mj-lt"/>
              </a:rPr>
              <a:t>The </a:t>
            </a:r>
            <a:r>
              <a:rPr lang="it-IT" sz="1800" kern="0" dirty="0" err="1">
                <a:solidFill>
                  <a:srgbClr val="000000"/>
                </a:solidFill>
                <a:latin typeface="+mj-lt"/>
              </a:rPr>
              <a:t>resulting</a:t>
            </a:r>
            <a:r>
              <a:rPr lang="it-IT" sz="1800" kern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it-IT" sz="1800" kern="0" dirty="0" err="1">
                <a:solidFill>
                  <a:srgbClr val="000000"/>
                </a:solidFill>
                <a:latin typeface="+mj-lt"/>
              </a:rPr>
              <a:t>tensor</a:t>
            </a:r>
            <a:r>
              <a:rPr lang="it-IT" sz="1800" kern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it-IT" sz="1800" kern="0" dirty="0" err="1">
                <a:solidFill>
                  <a:srgbClr val="000000"/>
                </a:solidFill>
                <a:latin typeface="+mj-lt"/>
              </a:rPr>
              <a:t>is</a:t>
            </a:r>
            <a:r>
              <a:rPr lang="it-IT" sz="1800" kern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it-IT" sz="1800" kern="0" dirty="0" err="1">
                <a:solidFill>
                  <a:srgbClr val="000000"/>
                </a:solidFill>
                <a:latin typeface="+mj-lt"/>
              </a:rPr>
              <a:t>then</a:t>
            </a:r>
            <a:r>
              <a:rPr lang="it-IT" sz="1800" kern="0" dirty="0">
                <a:solidFill>
                  <a:srgbClr val="000000"/>
                </a:solidFill>
                <a:latin typeface="+mj-lt"/>
              </a:rPr>
              <a:t> feed inside a </a:t>
            </a:r>
            <a:r>
              <a:rPr lang="it-IT" sz="1800" kern="0" dirty="0" err="1">
                <a:solidFill>
                  <a:srgbClr val="000000"/>
                </a:solidFill>
                <a:latin typeface="+mj-lt"/>
              </a:rPr>
              <a:t>final</a:t>
            </a:r>
            <a:r>
              <a:rPr lang="it-IT" sz="1800" kern="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AU" sz="1800" kern="0" dirty="0">
                <a:solidFill>
                  <a:srgbClr val="000000"/>
                </a:solidFill>
                <a:latin typeface="+mj-lt"/>
              </a:rPr>
              <a:t>multilayer perceptron</a:t>
            </a:r>
            <a:r>
              <a:rPr lang="it-IT" sz="1800" kern="0" dirty="0">
                <a:solidFill>
                  <a:srgbClr val="000000"/>
                </a:solidFill>
                <a:latin typeface="+mj-lt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AU" sz="1800" b="0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133B00F-818A-4505-B25C-D0B7CDAFB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it-IT" dirty="0"/>
              <a:t>December</a:t>
            </a:r>
            <a:r>
              <a:rPr lang="tr-TR" dirty="0"/>
              <a:t> </a:t>
            </a:r>
            <a:r>
              <a:rPr lang="it-IT" dirty="0"/>
              <a:t>2</a:t>
            </a:r>
            <a:r>
              <a:rPr lang="tr-TR" dirty="0"/>
              <a:t>, 202</a:t>
            </a:r>
            <a:r>
              <a:rPr lang="it-IT" dirty="0"/>
              <a:t>1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76ECFB5-E478-4248-A28C-A4CAA7601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20</a:t>
            </a:fld>
            <a:endParaRPr lang="en-US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B04B35BB-B25C-4870-8C97-EE99517606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1700F635-9DBF-49B3-ABE8-940CD4E24F1E}"/>
              </a:ext>
            </a:extLst>
          </p:cNvPr>
          <p:cNvSpPr txBox="1">
            <a:spLocks/>
          </p:cNvSpPr>
          <p:nvPr/>
        </p:nvSpPr>
        <p:spPr bwMode="auto">
          <a:xfrm>
            <a:off x="129663" y="355971"/>
            <a:ext cx="3966476" cy="634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9pPr>
          </a:lstStyle>
          <a:p>
            <a:r>
              <a:rPr lang="en-AU" sz="3200" b="1" i="0" u="none" strike="noStrike" dirty="0">
                <a:solidFill>
                  <a:srgbClr val="000000"/>
                </a:solidFill>
                <a:effectLst/>
              </a:rPr>
              <a:t>GCN</a:t>
            </a:r>
            <a:r>
              <a:rPr lang="en-AU" sz="3600" b="1" i="0" u="none" strike="noStrike" dirty="0">
                <a:solidFill>
                  <a:srgbClr val="000000"/>
                </a:solidFill>
                <a:effectLst/>
              </a:rPr>
              <a:t>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11433CE-3582-48AF-A6E9-7CAFAC75F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303" y="649204"/>
            <a:ext cx="2981325" cy="93345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68DB5E4-7001-48F4-8497-EFDC33A6F670}"/>
              </a:ext>
            </a:extLst>
          </p:cNvPr>
          <p:cNvSpPr txBox="1"/>
          <p:nvPr/>
        </p:nvSpPr>
        <p:spPr>
          <a:xfrm>
            <a:off x="5276461" y="2502316"/>
            <a:ext cx="3451941" cy="2513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0000"/>
                </a:solidFill>
                <a:latin typeface="+mj-lt"/>
              </a:rPr>
              <a:t>h</a:t>
            </a:r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(k+1) = outputs node feature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000000"/>
                </a:solidFill>
                <a:latin typeface="+mj-lt"/>
              </a:rPr>
              <a:t>h</a:t>
            </a:r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(</a:t>
            </a:r>
            <a:r>
              <a:rPr lang="en-AU" dirty="0">
                <a:solidFill>
                  <a:srgbClr val="000000"/>
                </a:solidFill>
                <a:latin typeface="+mj-lt"/>
              </a:rPr>
              <a:t>v</a:t>
            </a:r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) = node feature in input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σ(⋅) </a:t>
            </a:r>
            <a:r>
              <a:rPr lang="en-AU" sz="1800" b="0" i="0" strike="noStrike" dirty="0">
                <a:solidFill>
                  <a:srgbClr val="000000"/>
                </a:solidFill>
                <a:effectLst/>
                <a:latin typeface="+mj-lt"/>
              </a:rPr>
              <a:t>non</a:t>
            </a:r>
            <a:r>
              <a:rPr lang="en-AU" sz="1800" dirty="0">
                <a:solidFill>
                  <a:srgbClr val="000000"/>
                </a:solidFill>
                <a:latin typeface="+mj-lt"/>
              </a:rPr>
              <a:t>-</a:t>
            </a:r>
            <a:r>
              <a:rPr lang="en-AU" sz="1800" b="0" i="0" strike="noStrike" dirty="0">
                <a:solidFill>
                  <a:srgbClr val="000000"/>
                </a:solidFill>
                <a:effectLst/>
                <a:latin typeface="+mj-lt"/>
              </a:rPr>
              <a:t>linear</a:t>
            </a:r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 activation rule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W is a weight matrix (</a:t>
            </a:r>
            <a:r>
              <a:rPr lang="en-AU" sz="1800" b="1" i="0" u="none" strike="noStrike" dirty="0">
                <a:solidFill>
                  <a:srgbClr val="000000"/>
                </a:solidFill>
                <a:effectLst/>
                <a:latin typeface="+mj-lt"/>
              </a:rPr>
              <a:t>linear layer</a:t>
            </a:r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 in deep learning)</a:t>
            </a:r>
          </a:p>
          <a:p>
            <a:pPr marL="285750" indent="-28575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Sqrt(</a:t>
            </a:r>
            <a:r>
              <a:rPr lang="en-AU" sz="1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N</a:t>
            </a:r>
            <a:r>
              <a:rPr lang="en-AU" sz="16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v</a:t>
            </a:r>
            <a:r>
              <a:rPr lang="en-AU" sz="1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,N</a:t>
            </a:r>
            <a:r>
              <a:rPr lang="en-AU" sz="16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u</a:t>
            </a:r>
            <a:r>
              <a:rPr lang="en-AU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) is the </a:t>
            </a:r>
            <a:r>
              <a:rPr lang="en-AU" sz="1800" b="1" i="0" u="none" strike="noStrike" dirty="0">
                <a:solidFill>
                  <a:srgbClr val="000000"/>
                </a:solidFill>
                <a:effectLst/>
                <a:latin typeface="+mj-lt"/>
              </a:rPr>
              <a:t>symmetric normalization</a:t>
            </a:r>
            <a:endParaRPr lang="en-AU" sz="1800" b="1" dirty="0">
              <a:solidFill>
                <a:srgbClr val="000000"/>
              </a:solidFill>
              <a:latin typeface="+mj-lt"/>
            </a:endParaRPr>
          </a:p>
          <a:p>
            <a:endParaRPr lang="it-IT" dirty="0"/>
          </a:p>
        </p:txBody>
      </p:sp>
      <p:sp>
        <p:nvSpPr>
          <p:cNvPr id="10" name="Google Shape;127;p17">
            <a:extLst>
              <a:ext uri="{FF2B5EF4-FFF2-40B4-BE49-F238E27FC236}">
                <a16:creationId xmlns:a16="http://schemas.microsoft.com/office/drawing/2014/main" id="{8924C0BD-FA82-4167-B8E6-899E6D27E6E4}"/>
              </a:ext>
            </a:extLst>
          </p:cNvPr>
          <p:cNvSpPr txBox="1"/>
          <p:nvPr/>
        </p:nvSpPr>
        <p:spPr>
          <a:xfrm>
            <a:off x="1619934" y="5947783"/>
            <a:ext cx="5791200" cy="37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sz="800" dirty="0">
                <a:solidFill>
                  <a:srgbClr val="222222"/>
                </a:solidFill>
                <a:highlight>
                  <a:srgbClr val="FFFFFF"/>
                </a:highlight>
              </a:rPr>
              <a:t>[12] </a:t>
            </a:r>
            <a:r>
              <a:rPr lang="en-US" sz="800" b="0" i="0" u="none" strike="noStrike" baseline="0" dirty="0" err="1">
                <a:latin typeface="+mj-lt"/>
              </a:rPr>
              <a:t>Kipf</a:t>
            </a:r>
            <a:r>
              <a:rPr lang="en-US" sz="800" b="0" i="0" u="none" strike="noStrike" baseline="0" dirty="0">
                <a:latin typeface="+mj-lt"/>
              </a:rPr>
              <a:t>, Thomas N and Welling, Max. Semi-Supervised Classification with Graph Convolutional Networks, 2016 </a:t>
            </a:r>
            <a:endParaRPr lang="it-IT" sz="800" b="0" i="0" u="none" strike="noStrike" baseline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6079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64C79B-0C68-4541-9725-411E9CBD5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93306"/>
            <a:ext cx="8404225" cy="961053"/>
          </a:xfrm>
        </p:spPr>
        <p:txBody>
          <a:bodyPr/>
          <a:lstStyle/>
          <a:p>
            <a:r>
              <a:rPr lang="it-IT" sz="3200" dirty="0"/>
              <a:t>EAN_ms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2B066A5-4481-4C51-93B6-8ECA588D75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813" y="1436914"/>
            <a:ext cx="8139826" cy="4739950"/>
          </a:xfrm>
        </p:spPr>
        <p:txBody>
          <a:bodyPr/>
          <a:lstStyle/>
          <a:p>
            <a:pPr marL="0" indent="0">
              <a:spcAft>
                <a:spcPts val="1800"/>
              </a:spcAft>
              <a:buNone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This is the same </a:t>
            </a:r>
            <a:r>
              <a:rPr lang="it-IT" sz="2000" i="0" u="none" strike="noStrike" baseline="0" dirty="0" err="1">
                <a:latin typeface="+mj-lt"/>
              </a:rPr>
              <a:t>Shun-cheng</a:t>
            </a:r>
            <a:r>
              <a:rPr lang="it-IT" sz="2000" i="0" u="none" strike="noStrike" baseline="0" dirty="0">
                <a:latin typeface="+mj-lt"/>
              </a:rPr>
              <a:t> Wu  </a:t>
            </a:r>
            <a:r>
              <a:rPr lang="en-AU" sz="2000" i="0" u="none" strike="noStrike" baseline="0" dirty="0">
                <a:latin typeface="+mj-lt"/>
              </a:rPr>
              <a:t>implementation</a:t>
            </a:r>
            <a:r>
              <a:rPr lang="it-IT" sz="2000" i="0" u="none" strike="noStrike" baseline="0" dirty="0">
                <a:latin typeface="+mj-lt"/>
              </a:rPr>
              <a:t> </a:t>
            </a:r>
            <a:r>
              <a:rPr lang="it-IT" sz="2000" i="0" u="none" strike="noStrike" baseline="0" dirty="0" err="1">
                <a:latin typeface="+mj-lt"/>
              </a:rPr>
              <a:t>improved</a:t>
            </a:r>
            <a:r>
              <a:rPr lang="it-IT" sz="2000" i="0" u="none" strike="noStrike" baseline="0" dirty="0">
                <a:latin typeface="+mj-lt"/>
              </a:rPr>
              <a:t> </a:t>
            </a:r>
            <a:r>
              <a:rPr lang="it-IT" sz="2000" i="0" u="none" strike="noStrike" baseline="0" dirty="0" err="1">
                <a:latin typeface="+mj-lt"/>
              </a:rPr>
              <a:t>using</a:t>
            </a:r>
            <a:r>
              <a:rPr lang="it-IT" sz="2000" dirty="0">
                <a:latin typeface="+mj-lt"/>
              </a:rPr>
              <a:t> </a:t>
            </a:r>
            <a:r>
              <a:rPr lang="it-IT" sz="2000" b="1" i="0" u="none" strike="noStrike" baseline="0" dirty="0" err="1">
                <a:latin typeface="+mj-lt"/>
              </a:rPr>
              <a:t>PyTorch</a:t>
            </a:r>
            <a:r>
              <a:rPr lang="it-IT" sz="2000" b="1" i="0" u="none" strike="noStrike" baseline="0" dirty="0">
                <a:latin typeface="+mj-lt"/>
              </a:rPr>
              <a:t> </a:t>
            </a:r>
            <a:r>
              <a:rPr lang="it-IT" sz="2000" b="1" i="0" u="none" strike="noStrike" baseline="0" dirty="0" err="1">
                <a:latin typeface="+mj-lt"/>
              </a:rPr>
              <a:t>Geometric</a:t>
            </a:r>
            <a:r>
              <a:rPr lang="it-IT" sz="2000" b="1" i="0" u="none" strike="noStrike" baseline="0" dirty="0">
                <a:latin typeface="+mj-lt"/>
              </a:rPr>
              <a:t> library.</a:t>
            </a:r>
            <a:endParaRPr lang="en-US" sz="3200" dirty="0">
              <a:latin typeface="+mj-lt"/>
            </a:endParaRPr>
          </a:p>
          <a:p>
            <a:pPr marL="0" indent="0">
              <a:spcAft>
                <a:spcPts val="1800"/>
              </a:spcAft>
              <a:buNone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In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+mj-lt"/>
              </a:rPr>
              <a:t>the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+mj-lt"/>
              </a:rPr>
              <a:t>forward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+mj-lt"/>
              </a:rPr>
              <a:t>function</a:t>
            </a:r>
            <a:r>
              <a:rPr lang="en-US" sz="2000" i="0" u="none" strike="noStrike" dirty="0">
                <a:solidFill>
                  <a:srgbClr val="000000"/>
                </a:solidFill>
                <a:effectLst/>
                <a:latin typeface="+mj-lt"/>
              </a:rPr>
              <a:t> of the 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Graph Convolution Layer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+mj-lt"/>
              </a:rPr>
              <a:t>it is called the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+mj-lt"/>
              </a:rPr>
              <a:t>propagate()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+mj-lt"/>
              </a:rPr>
              <a:t> function which, in her turn, calls the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+mj-lt"/>
              </a:rPr>
              <a:t>message()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+mj-lt"/>
              </a:rPr>
              <a:t> function that returns the updated node and edge features. Then a final MLP is applied to the node features.</a:t>
            </a:r>
          </a:p>
          <a:p>
            <a:pPr marL="0" indent="0">
              <a:spcAft>
                <a:spcPts val="1800"/>
              </a:spcAft>
              <a:buNone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Inside the </a:t>
            </a:r>
            <a:r>
              <a:rPr lang="en-US" sz="2000" b="1" dirty="0">
                <a:solidFill>
                  <a:srgbClr val="000000"/>
                </a:solidFill>
                <a:latin typeface="+mj-lt"/>
              </a:rPr>
              <a:t>message()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AU" sz="2000" i="0" u="none" strike="noStrike" dirty="0">
                <a:solidFill>
                  <a:srgbClr val="000000"/>
                </a:solidFill>
                <a:effectLst/>
                <a:latin typeface="+mj-lt"/>
              </a:rPr>
              <a:t>is possible to g</a:t>
            </a:r>
            <a:r>
              <a:rPr lang="en-AU" sz="2000" kern="0" dirty="0">
                <a:solidFill>
                  <a:srgbClr val="000000"/>
                </a:solidFill>
                <a:latin typeface="+mj-lt"/>
              </a:rPr>
              <a:t>et </a:t>
            </a:r>
            <a:r>
              <a:rPr lang="en-AU" sz="2000" kern="0" dirty="0" err="1">
                <a:solidFill>
                  <a:srgbClr val="000000"/>
                </a:solidFill>
                <a:latin typeface="+mj-lt"/>
              </a:rPr>
              <a:t>v_i</a:t>
            </a:r>
            <a:r>
              <a:rPr lang="en-AU" sz="2000" kern="0" dirty="0">
                <a:solidFill>
                  <a:srgbClr val="000000"/>
                </a:solidFill>
                <a:latin typeface="+mj-lt"/>
              </a:rPr>
              <a:t> (</a:t>
            </a:r>
            <a:r>
              <a:rPr lang="en-AU" sz="2000" b="1" kern="0" dirty="0">
                <a:solidFill>
                  <a:srgbClr val="000000"/>
                </a:solidFill>
                <a:latin typeface="+mj-lt"/>
              </a:rPr>
              <a:t>subject</a:t>
            </a:r>
            <a:r>
              <a:rPr lang="en-AU" sz="2000" kern="0" dirty="0">
                <a:solidFill>
                  <a:srgbClr val="000000"/>
                </a:solidFill>
                <a:latin typeface="+mj-lt"/>
              </a:rPr>
              <a:t>), </a:t>
            </a:r>
            <a:r>
              <a:rPr lang="en-AU" sz="2000" kern="0" dirty="0" err="1">
                <a:solidFill>
                  <a:srgbClr val="000000"/>
                </a:solidFill>
                <a:latin typeface="+mj-lt"/>
              </a:rPr>
              <a:t>e_ij</a:t>
            </a:r>
            <a:r>
              <a:rPr lang="en-AU" sz="2000" kern="0" dirty="0">
                <a:solidFill>
                  <a:srgbClr val="000000"/>
                </a:solidFill>
                <a:latin typeface="+mj-lt"/>
              </a:rPr>
              <a:t> (</a:t>
            </a:r>
            <a:r>
              <a:rPr lang="en-AU" sz="2000" b="1" kern="0" dirty="0">
                <a:solidFill>
                  <a:srgbClr val="000000"/>
                </a:solidFill>
                <a:latin typeface="+mj-lt"/>
              </a:rPr>
              <a:t>predicate</a:t>
            </a:r>
            <a:r>
              <a:rPr lang="en-AU" sz="2000" kern="0" dirty="0">
                <a:solidFill>
                  <a:srgbClr val="000000"/>
                </a:solidFill>
                <a:latin typeface="+mj-lt"/>
              </a:rPr>
              <a:t>) and </a:t>
            </a:r>
            <a:r>
              <a:rPr lang="en-AU" sz="2000" kern="0" dirty="0" err="1">
                <a:solidFill>
                  <a:srgbClr val="000000"/>
                </a:solidFill>
                <a:latin typeface="+mj-lt"/>
              </a:rPr>
              <a:t>v_j</a:t>
            </a:r>
            <a:r>
              <a:rPr lang="en-AU" sz="2000" kern="0" dirty="0">
                <a:solidFill>
                  <a:srgbClr val="000000"/>
                </a:solidFill>
                <a:latin typeface="+mj-lt"/>
              </a:rPr>
              <a:t> (</a:t>
            </a:r>
            <a:r>
              <a:rPr lang="en-AU" sz="2000" b="1" kern="0" dirty="0">
                <a:solidFill>
                  <a:srgbClr val="000000"/>
                </a:solidFill>
                <a:latin typeface="+mj-lt"/>
              </a:rPr>
              <a:t>neighbour</a:t>
            </a:r>
            <a:r>
              <a:rPr lang="en-AU" sz="2000" kern="0" dirty="0">
                <a:solidFill>
                  <a:srgbClr val="000000"/>
                </a:solidFill>
                <a:latin typeface="+mj-lt"/>
              </a:rPr>
              <a:t>). Then neighbour node features are calculated using the same attention mechanism proposed in the </a:t>
            </a:r>
            <a:r>
              <a:rPr lang="it-IT" sz="2000" i="0" u="none" strike="noStrike" baseline="0" dirty="0" err="1">
                <a:latin typeface="+mj-lt"/>
              </a:rPr>
              <a:t>Shun-cheng</a:t>
            </a:r>
            <a:r>
              <a:rPr lang="it-IT" sz="2000" i="0" u="none" strike="noStrike" baseline="0" dirty="0">
                <a:latin typeface="+mj-lt"/>
              </a:rPr>
              <a:t> Wu </a:t>
            </a:r>
            <a:r>
              <a:rPr lang="it-IT" sz="2000" i="0" u="none" strike="noStrike" baseline="0" dirty="0" err="1">
                <a:latin typeface="+mj-lt"/>
              </a:rPr>
              <a:t>implementation</a:t>
            </a:r>
            <a:r>
              <a:rPr lang="it-IT" sz="2000" i="0" u="none" strike="noStrike" baseline="0" dirty="0">
                <a:latin typeface="+mj-lt"/>
              </a:rPr>
              <a:t>. The </a:t>
            </a:r>
            <a:r>
              <a:rPr lang="it-IT" sz="2000" i="0" u="none" strike="noStrike" baseline="0" dirty="0" err="1">
                <a:latin typeface="+mj-lt"/>
              </a:rPr>
              <a:t>edge</a:t>
            </a:r>
            <a:r>
              <a:rPr lang="it-IT" sz="2000" i="0" u="none" strike="noStrike" baseline="0" dirty="0">
                <a:latin typeface="+mj-lt"/>
              </a:rPr>
              <a:t> feature are </a:t>
            </a:r>
            <a:r>
              <a:rPr lang="en-AU" sz="2000" kern="0" dirty="0">
                <a:solidFill>
                  <a:srgbClr val="000000"/>
                </a:solidFill>
                <a:latin typeface="+mj-lt"/>
              </a:rPr>
              <a:t>calculated</a:t>
            </a:r>
            <a:r>
              <a:rPr lang="it-IT" sz="2000" i="0" u="none" strike="noStrike" baseline="0" dirty="0">
                <a:latin typeface="+mj-lt"/>
              </a:rPr>
              <a:t> in the </a:t>
            </a:r>
            <a:r>
              <a:rPr lang="it-IT" sz="2000" i="0" u="none" strike="noStrike" baseline="0" dirty="0" err="1">
                <a:latin typeface="+mj-lt"/>
              </a:rPr>
              <a:t>same</a:t>
            </a:r>
            <a:r>
              <a:rPr lang="it-IT" sz="2000" i="0" u="none" strike="noStrike" baseline="0" dirty="0">
                <a:latin typeface="+mj-lt"/>
              </a:rPr>
              <a:t> way </a:t>
            </a:r>
            <a:r>
              <a:rPr lang="it-IT" sz="2000" i="0" u="none" strike="noStrike" baseline="0" dirty="0" err="1">
                <a:latin typeface="+mj-lt"/>
              </a:rPr>
              <a:t>as</a:t>
            </a:r>
            <a:r>
              <a:rPr lang="it-IT" sz="2000" i="0" u="none" strike="noStrike" baseline="0" dirty="0">
                <a:latin typeface="+mj-lt"/>
              </a:rPr>
              <a:t> the </a:t>
            </a:r>
            <a:r>
              <a:rPr lang="it-IT" sz="2000" i="0" u="none" strike="noStrike" baseline="0" dirty="0" err="1">
                <a:latin typeface="+mj-lt"/>
              </a:rPr>
              <a:t>precoius</a:t>
            </a:r>
            <a:r>
              <a:rPr lang="it-IT" sz="2000" i="0" u="none" strike="noStrike" baseline="0" dirty="0">
                <a:latin typeface="+mj-lt"/>
              </a:rPr>
              <a:t> models.</a:t>
            </a:r>
            <a:endParaRPr lang="it-IT" sz="3200" b="1" dirty="0">
              <a:latin typeface="+mj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9DBEB53-B37F-4551-8308-630C7EB79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August 5, 2019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4A05262-7D72-4CDB-90D3-44D6C4115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21</a:t>
            </a:fld>
            <a:endParaRPr lang="en-US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B3EEAC4B-F2EF-40E3-BB59-E699DACB26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561796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64C79B-0C68-4541-9725-411E9CBD5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228600"/>
            <a:ext cx="8404225" cy="1087016"/>
          </a:xfrm>
        </p:spPr>
        <p:txBody>
          <a:bodyPr/>
          <a:lstStyle/>
          <a:p>
            <a:r>
              <a:rPr lang="en-GB" sz="3200" dirty="0"/>
              <a:t>Graphormer pt.1</a:t>
            </a:r>
            <a:endParaRPr lang="en-GB" sz="2000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2B066A5-4481-4C51-93B6-8ECA588D75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813" y="1828800"/>
            <a:ext cx="8139826" cy="3051110"/>
          </a:xfrm>
        </p:spPr>
        <p:txBody>
          <a:bodyPr/>
          <a:lstStyle/>
          <a:p>
            <a:pPr marL="0" indent="0">
              <a:spcAft>
                <a:spcPts val="1800"/>
              </a:spcAft>
              <a:buNone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This is the same </a:t>
            </a:r>
            <a:r>
              <a:rPr lang="it-IT" sz="2000" i="0" u="none" strike="noStrike" baseline="0" dirty="0">
                <a:latin typeface="+mj-lt"/>
              </a:rPr>
              <a:t>EAN_ms </a:t>
            </a:r>
            <a:r>
              <a:rPr lang="en-GB" sz="2000" i="0" u="none" strike="noStrike" baseline="0" dirty="0">
                <a:latin typeface="+mj-lt"/>
              </a:rPr>
              <a:t>implementation</a:t>
            </a:r>
            <a:r>
              <a:rPr lang="it-IT" sz="2000" i="0" u="none" strike="noStrike" baseline="0" dirty="0">
                <a:latin typeface="+mj-lt"/>
              </a:rPr>
              <a:t> </a:t>
            </a:r>
            <a:r>
              <a:rPr lang="it-IT" sz="2000" i="0" u="none" strike="noStrike" baseline="0" dirty="0" err="1">
                <a:latin typeface="+mj-lt"/>
              </a:rPr>
              <a:t>improved</a:t>
            </a:r>
            <a:r>
              <a:rPr lang="it-IT" sz="2000" i="0" u="none" strike="noStrike" baseline="0" dirty="0">
                <a:latin typeface="+mj-lt"/>
              </a:rPr>
              <a:t> </a:t>
            </a:r>
            <a:r>
              <a:rPr lang="it-IT" sz="2000" i="0" u="none" strike="noStrike" baseline="0" dirty="0" err="1">
                <a:latin typeface="+mj-lt"/>
              </a:rPr>
              <a:t>using</a:t>
            </a:r>
            <a:r>
              <a:rPr lang="it-IT" sz="2000" dirty="0">
                <a:latin typeface="+mj-lt"/>
              </a:rPr>
              <a:t> </a:t>
            </a:r>
            <a:r>
              <a:rPr lang="it-IT" sz="2000" i="0" u="none" strike="noStrike" baseline="0" dirty="0" err="1">
                <a:latin typeface="+mj-lt"/>
              </a:rPr>
              <a:t>different</a:t>
            </a:r>
            <a:r>
              <a:rPr lang="it-IT" sz="2000" i="0" u="none" strike="noStrike" baseline="0" dirty="0">
                <a:latin typeface="+mj-lt"/>
              </a:rPr>
              <a:t> part of the </a:t>
            </a:r>
            <a:r>
              <a:rPr lang="it-IT" sz="2000" b="1" i="0" u="none" strike="noStrike" baseline="0" dirty="0">
                <a:latin typeface="+mj-lt"/>
              </a:rPr>
              <a:t>Graphormer network</a:t>
            </a:r>
            <a:r>
              <a:rPr lang="it-IT" sz="2000" i="0" u="none" strike="noStrike" baseline="0" dirty="0">
                <a:latin typeface="+mj-lt"/>
              </a:rPr>
              <a:t>.</a:t>
            </a:r>
            <a:endParaRPr lang="en-US" sz="3200" dirty="0">
              <a:latin typeface="+mj-lt"/>
            </a:endParaRPr>
          </a:p>
          <a:p>
            <a:pPr marL="0" indent="0">
              <a:spcAft>
                <a:spcPts val="1800"/>
              </a:spcAft>
              <a:buNone/>
            </a:pPr>
            <a:r>
              <a:rPr lang="it-IT" sz="2000" dirty="0" err="1"/>
              <a:t>Before</a:t>
            </a:r>
            <a:r>
              <a:rPr lang="it-IT" sz="2000" dirty="0"/>
              <a:t> </a:t>
            </a:r>
            <a:r>
              <a:rPr lang="it-IT" sz="2000" dirty="0" err="1"/>
              <a:t>any</a:t>
            </a:r>
            <a:r>
              <a:rPr lang="it-IT" sz="2000" dirty="0"/>
              <a:t> </a:t>
            </a:r>
            <a:r>
              <a:rPr lang="it-IT" sz="2000" dirty="0" err="1"/>
              <a:t>other</a:t>
            </a:r>
            <a:r>
              <a:rPr lang="it-IT" sz="2000" dirty="0"/>
              <a:t> </a:t>
            </a:r>
            <a:r>
              <a:rPr lang="it-IT" sz="2000" dirty="0" err="1"/>
              <a:t>computation</a:t>
            </a:r>
            <a:r>
              <a:rPr lang="it-IT" sz="2000" dirty="0"/>
              <a:t>, to the </a:t>
            </a:r>
            <a:r>
              <a:rPr lang="it-IT" sz="2000" dirty="0" err="1"/>
              <a:t>node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added</a:t>
            </a:r>
            <a:r>
              <a:rPr lang="it-IT" sz="2000" dirty="0"/>
              <a:t> the </a:t>
            </a:r>
            <a:r>
              <a:rPr lang="it-IT" sz="2000" b="1" dirty="0" err="1"/>
              <a:t>Centrality</a:t>
            </a:r>
            <a:r>
              <a:rPr lang="it-IT" sz="2000" b="1" dirty="0"/>
              <a:t> </a:t>
            </a:r>
            <a:r>
              <a:rPr lang="it-IT" sz="2000" b="1" dirty="0" err="1"/>
              <a:t>Bias</a:t>
            </a:r>
            <a:r>
              <a:rPr lang="it-IT" sz="2000" dirty="0"/>
              <a:t>, </a:t>
            </a:r>
            <a:r>
              <a:rPr lang="it-IT" sz="2000" dirty="0" err="1"/>
              <a:t>which</a:t>
            </a:r>
            <a:r>
              <a:rPr lang="it-IT" sz="2000" dirty="0"/>
              <a:t> helps in </a:t>
            </a:r>
            <a:r>
              <a:rPr lang="it-IT" sz="2000" dirty="0" err="1"/>
              <a:t>understanding</a:t>
            </a:r>
            <a:r>
              <a:rPr lang="it-IT" sz="2000" dirty="0"/>
              <a:t> the </a:t>
            </a:r>
            <a:r>
              <a:rPr lang="it-IT" sz="2000" b="1" dirty="0" err="1"/>
              <a:t>importance</a:t>
            </a:r>
            <a:r>
              <a:rPr lang="it-IT" sz="2000" dirty="0"/>
              <a:t> of the </a:t>
            </a:r>
            <a:r>
              <a:rPr lang="it-IT" sz="2000" dirty="0" err="1"/>
              <a:t>node</a:t>
            </a:r>
            <a:r>
              <a:rPr lang="it-IT" sz="2000" dirty="0"/>
              <a:t> in the </a:t>
            </a:r>
            <a:r>
              <a:rPr lang="it-IT" sz="2000" dirty="0" err="1"/>
              <a:t>graph</a:t>
            </a:r>
            <a:r>
              <a:rPr lang="it-IT" sz="2000" dirty="0"/>
              <a:t>.</a:t>
            </a:r>
          </a:p>
          <a:p>
            <a:pPr marL="0" indent="0">
              <a:spcAft>
                <a:spcPts val="0"/>
              </a:spcAft>
              <a:buNone/>
            </a:pPr>
            <a:r>
              <a:rPr lang="it-IT" sz="2000" dirty="0"/>
              <a:t>The </a:t>
            </a:r>
            <a:r>
              <a:rPr lang="it-IT" sz="2000" dirty="0" err="1"/>
              <a:t>Centrality</a:t>
            </a:r>
            <a:r>
              <a:rPr lang="it-IT" sz="2000" dirty="0"/>
              <a:t> </a:t>
            </a:r>
            <a:r>
              <a:rPr lang="it-IT" sz="2000" dirty="0" err="1"/>
              <a:t>Bias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composed</a:t>
            </a:r>
            <a:r>
              <a:rPr lang="it-IT" sz="2000" dirty="0"/>
              <a:t> of</a:t>
            </a:r>
          </a:p>
          <a:p>
            <a:pPr>
              <a:spcAft>
                <a:spcPts val="0"/>
              </a:spcAft>
            </a:pPr>
            <a:r>
              <a:rPr lang="it-IT" sz="2000" dirty="0" err="1"/>
              <a:t>in_degree</a:t>
            </a:r>
            <a:endParaRPr lang="it-IT" sz="2000" dirty="0"/>
          </a:p>
          <a:p>
            <a:pPr>
              <a:spcAft>
                <a:spcPts val="0"/>
              </a:spcAft>
            </a:pPr>
            <a:r>
              <a:rPr lang="it-IT" sz="2000" dirty="0" err="1"/>
              <a:t>out_degree</a:t>
            </a:r>
            <a:endParaRPr lang="it-IT" sz="2000" dirty="0"/>
          </a:p>
          <a:p>
            <a:pPr marL="0" indent="0">
              <a:spcAft>
                <a:spcPts val="1800"/>
              </a:spcAft>
              <a:buNone/>
            </a:pPr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9DBEB53-B37F-4551-8308-630C7EB79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August 5, 2019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4A05262-7D72-4CDB-90D3-44D6C4115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22</a:t>
            </a:fld>
            <a:endParaRPr lang="en-US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B3EEAC4B-F2EF-40E3-BB59-E699DACB26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9652BD6-0364-4A05-A74B-C80C3E6AD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981" y="5124255"/>
            <a:ext cx="3086100" cy="600075"/>
          </a:xfrm>
          <a:prstGeom prst="rect">
            <a:avLst/>
          </a:prstGeom>
        </p:spPr>
      </p:pic>
      <p:sp>
        <p:nvSpPr>
          <p:cNvPr id="11" name="Google Shape;127;p17">
            <a:extLst>
              <a:ext uri="{FF2B5EF4-FFF2-40B4-BE49-F238E27FC236}">
                <a16:creationId xmlns:a16="http://schemas.microsoft.com/office/drawing/2014/main" id="{BA203644-33D2-4997-ADEE-F3B82EBAC144}"/>
              </a:ext>
            </a:extLst>
          </p:cNvPr>
          <p:cNvSpPr txBox="1"/>
          <p:nvPr/>
        </p:nvSpPr>
        <p:spPr>
          <a:xfrm>
            <a:off x="1343607" y="5868955"/>
            <a:ext cx="7035283" cy="455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900" dirty="0">
                <a:solidFill>
                  <a:srgbClr val="222222"/>
                </a:solidFill>
                <a:highlight>
                  <a:srgbClr val="FFFFFF"/>
                </a:highlight>
              </a:rPr>
              <a:t>[13] </a:t>
            </a:r>
            <a:r>
              <a:rPr lang="en-US" sz="900" dirty="0" err="1">
                <a:solidFill>
                  <a:srgbClr val="222222"/>
                </a:solidFill>
                <a:highlight>
                  <a:srgbClr val="FFFFFF"/>
                </a:highlight>
              </a:rPr>
              <a:t>Chengxuan</a:t>
            </a:r>
            <a:r>
              <a:rPr lang="en-US" sz="900" dirty="0">
                <a:solidFill>
                  <a:srgbClr val="222222"/>
                </a:solidFill>
                <a:highlight>
                  <a:srgbClr val="FFFFFF"/>
                </a:highlight>
              </a:rPr>
              <a:t> Ying and </a:t>
            </a:r>
            <a:r>
              <a:rPr lang="en-US" sz="900" dirty="0" err="1">
                <a:solidFill>
                  <a:srgbClr val="222222"/>
                </a:solidFill>
                <a:highlight>
                  <a:srgbClr val="FFFFFF"/>
                </a:highlight>
              </a:rPr>
              <a:t>Tianle</a:t>
            </a:r>
            <a:r>
              <a:rPr lang="en-US" sz="900" dirty="0">
                <a:solidFill>
                  <a:srgbClr val="222222"/>
                </a:solidFill>
                <a:highlight>
                  <a:srgbClr val="FFFFFF"/>
                </a:highlight>
              </a:rPr>
              <a:t> Cai and </a:t>
            </a:r>
            <a:r>
              <a:rPr lang="en-US" sz="900" dirty="0" err="1">
                <a:solidFill>
                  <a:srgbClr val="222222"/>
                </a:solidFill>
                <a:highlight>
                  <a:srgbClr val="FFFFFF"/>
                </a:highlight>
              </a:rPr>
              <a:t>Shengjie</a:t>
            </a:r>
            <a:r>
              <a:rPr lang="en-US" sz="900" dirty="0">
                <a:solidFill>
                  <a:srgbClr val="222222"/>
                </a:solidFill>
                <a:highlight>
                  <a:srgbClr val="FFFFFF"/>
                </a:highlight>
              </a:rPr>
              <a:t> Luo and </a:t>
            </a:r>
            <a:r>
              <a:rPr lang="en-US" sz="900" dirty="0" err="1">
                <a:solidFill>
                  <a:srgbClr val="222222"/>
                </a:solidFill>
                <a:highlight>
                  <a:srgbClr val="FFFFFF"/>
                </a:highlight>
              </a:rPr>
              <a:t>Shuxin</a:t>
            </a:r>
            <a:r>
              <a:rPr lang="en-US" sz="900" dirty="0">
                <a:solidFill>
                  <a:srgbClr val="222222"/>
                </a:solidFill>
                <a:highlight>
                  <a:srgbClr val="FFFFFF"/>
                </a:highlight>
              </a:rPr>
              <a:t> Zheng and </a:t>
            </a:r>
            <a:r>
              <a:rPr lang="en-US" sz="900" dirty="0" err="1">
                <a:solidFill>
                  <a:srgbClr val="222222"/>
                </a:solidFill>
                <a:highlight>
                  <a:srgbClr val="FFFFFF"/>
                </a:highlight>
              </a:rPr>
              <a:t>Guolin</a:t>
            </a:r>
            <a:r>
              <a:rPr lang="en-US" sz="9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en-US" sz="900" dirty="0" err="1">
                <a:solidFill>
                  <a:srgbClr val="222222"/>
                </a:solidFill>
                <a:highlight>
                  <a:srgbClr val="FFFFFF"/>
                </a:highlight>
              </a:rPr>
              <a:t>Ke</a:t>
            </a:r>
            <a:r>
              <a:rPr lang="en-US" sz="900" dirty="0">
                <a:solidFill>
                  <a:srgbClr val="222222"/>
                </a:solidFill>
                <a:highlight>
                  <a:srgbClr val="FFFFFF"/>
                </a:highlight>
              </a:rPr>
              <a:t> and Di He and </a:t>
            </a:r>
            <a:r>
              <a:rPr lang="en-US" sz="900" dirty="0" err="1">
                <a:solidFill>
                  <a:srgbClr val="222222"/>
                </a:solidFill>
                <a:highlight>
                  <a:srgbClr val="FFFFFF"/>
                </a:highlight>
              </a:rPr>
              <a:t>Yanming</a:t>
            </a:r>
            <a:r>
              <a:rPr lang="en-US" sz="900" dirty="0">
                <a:solidFill>
                  <a:srgbClr val="222222"/>
                </a:solidFill>
                <a:highlight>
                  <a:srgbClr val="FFFFFF"/>
                </a:highlight>
              </a:rPr>
              <a:t> Shen and Tie-Yan Liu. Do Transformers Really Perform Badly for Graph Representation? Thirty-Fifth Conference on Neural Information Processing Systems,2021</a:t>
            </a:r>
            <a:endParaRPr lang="en-US" sz="400" b="0" i="0" u="none" strike="noStrike" baseline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83357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64C79B-0C68-4541-9725-411E9CBD5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228600"/>
            <a:ext cx="8404225" cy="1087016"/>
          </a:xfrm>
        </p:spPr>
        <p:txBody>
          <a:bodyPr/>
          <a:lstStyle/>
          <a:p>
            <a:r>
              <a:rPr lang="en-GB" sz="3200" dirty="0"/>
              <a:t>Graphormer pt.2</a:t>
            </a:r>
            <a:endParaRPr lang="en-GB" sz="2000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2B066A5-4481-4C51-93B6-8ECA588D75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813" y="1828800"/>
            <a:ext cx="8139826" cy="3750906"/>
          </a:xfrm>
        </p:spPr>
        <p:txBody>
          <a:bodyPr/>
          <a:lstStyle/>
          <a:p>
            <a:pPr marL="0" indent="0" defTabSz="914400">
              <a:spcAft>
                <a:spcPts val="1800"/>
              </a:spcAft>
              <a:buFontTx/>
              <a:buNone/>
            </a:pPr>
            <a:r>
              <a:rPr lang="it-IT" sz="2000" b="1" kern="0" dirty="0"/>
              <a:t>Edge features</a:t>
            </a:r>
            <a:r>
              <a:rPr lang="it-IT" sz="2000" b="1" dirty="0"/>
              <a:t> </a:t>
            </a:r>
            <a:r>
              <a:rPr lang="it-IT" sz="2000" dirty="0"/>
              <a:t>are </a:t>
            </a:r>
            <a:r>
              <a:rPr lang="it-IT" sz="2000" dirty="0" err="1"/>
              <a:t>still</a:t>
            </a:r>
            <a:r>
              <a:rPr lang="it-IT" sz="2000" dirty="0"/>
              <a:t> </a:t>
            </a:r>
            <a:r>
              <a:rPr lang="it-IT" sz="2000" dirty="0" err="1"/>
              <a:t>calculated</a:t>
            </a:r>
            <a:r>
              <a:rPr lang="it-IT" sz="2000" dirty="0"/>
              <a:t> </a:t>
            </a:r>
            <a:r>
              <a:rPr lang="it-IT" sz="2000" dirty="0" err="1"/>
              <a:t>appling</a:t>
            </a:r>
            <a:r>
              <a:rPr lang="it-IT" sz="2000" dirty="0"/>
              <a:t> a </a:t>
            </a:r>
            <a:r>
              <a:rPr lang="it-IT" sz="2000" dirty="0" err="1"/>
              <a:t>multilayer</a:t>
            </a:r>
            <a:r>
              <a:rPr lang="it-IT" sz="2000" dirty="0"/>
              <a:t> </a:t>
            </a:r>
            <a:r>
              <a:rPr lang="it-IT" sz="2000" dirty="0" err="1"/>
              <a:t>perceptron</a:t>
            </a:r>
            <a:r>
              <a:rPr lang="it-IT" sz="2000" dirty="0"/>
              <a:t> </a:t>
            </a:r>
            <a:r>
              <a:rPr lang="en-AU" sz="2000" b="1" i="1" kern="0" dirty="0" err="1">
                <a:solidFill>
                  <a:srgbClr val="000000"/>
                </a:solidFill>
                <a:latin typeface="+mj-lt"/>
              </a:rPr>
              <a:t>g</a:t>
            </a:r>
            <a:r>
              <a:rPr lang="en-AU" sz="1800" b="1" i="1" kern="0" dirty="0" err="1">
                <a:solidFill>
                  <a:srgbClr val="000000"/>
                </a:solidFill>
                <a:latin typeface="+mj-lt"/>
              </a:rPr>
              <a:t>e</a:t>
            </a:r>
            <a:r>
              <a:rPr lang="en-AU" sz="2000" b="1" i="1" kern="0" dirty="0">
                <a:solidFill>
                  <a:srgbClr val="000000"/>
                </a:solidFill>
                <a:latin typeface="+mj-lt"/>
              </a:rPr>
              <a:t>(.)</a:t>
            </a:r>
            <a:r>
              <a:rPr lang="en-AU" sz="2000" b="1" i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AU" sz="2000" dirty="0">
                <a:solidFill>
                  <a:srgbClr val="000000"/>
                </a:solidFill>
                <a:latin typeface="+mj-lt"/>
              </a:rPr>
              <a:t>to the concatenation of the</a:t>
            </a:r>
            <a:r>
              <a:rPr lang="en-AU" sz="2000" b="1" i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AU" sz="2000" kern="0" dirty="0">
                <a:solidFill>
                  <a:srgbClr val="000000"/>
                </a:solidFill>
                <a:latin typeface="+mj-lt"/>
              </a:rPr>
              <a:t>subject, predicate and neighbour.</a:t>
            </a:r>
          </a:p>
          <a:p>
            <a:pPr marL="0" indent="0" defTabSz="914400">
              <a:spcAft>
                <a:spcPts val="1800"/>
              </a:spcAft>
              <a:buFontTx/>
              <a:buNone/>
            </a:pPr>
            <a:r>
              <a:rPr lang="en-AU" sz="2000" b="1" dirty="0">
                <a:solidFill>
                  <a:srgbClr val="000000"/>
                </a:solidFill>
                <a:latin typeface="+mj-lt"/>
              </a:rPr>
              <a:t>Node features </a:t>
            </a:r>
            <a:r>
              <a:rPr lang="en-AU" sz="2000" dirty="0">
                <a:solidFill>
                  <a:srgbClr val="000000"/>
                </a:solidFill>
                <a:latin typeface="+mj-lt"/>
              </a:rPr>
              <a:t>are calculated through the </a:t>
            </a:r>
            <a:r>
              <a:rPr lang="en-AU" sz="2000" b="1" dirty="0">
                <a:solidFill>
                  <a:srgbClr val="000000"/>
                </a:solidFill>
                <a:latin typeface="+mj-lt"/>
              </a:rPr>
              <a:t>attention mechanism </a:t>
            </a:r>
            <a:r>
              <a:rPr lang="en-AU" sz="2000" dirty="0">
                <a:solidFill>
                  <a:srgbClr val="000000"/>
                </a:solidFill>
                <a:latin typeface="+mj-lt"/>
              </a:rPr>
              <a:t>improved with </a:t>
            </a:r>
            <a:r>
              <a:rPr lang="en-AU" sz="2000" dirty="0" err="1">
                <a:solidFill>
                  <a:srgbClr val="000000"/>
                </a:solidFill>
                <a:latin typeface="+mj-lt"/>
              </a:rPr>
              <a:t>PyTorch</a:t>
            </a:r>
            <a:r>
              <a:rPr lang="en-AU" sz="2000" dirty="0">
                <a:solidFill>
                  <a:srgbClr val="000000"/>
                </a:solidFill>
                <a:latin typeface="+mj-lt"/>
              </a:rPr>
              <a:t> Geometric.</a:t>
            </a:r>
          </a:p>
          <a:p>
            <a:pPr marL="0" indent="0" defTabSz="914400">
              <a:spcAft>
                <a:spcPts val="1800"/>
              </a:spcAft>
              <a:buFontTx/>
              <a:buNone/>
            </a:pPr>
            <a:r>
              <a:rPr lang="en-AU" sz="2000" dirty="0">
                <a:solidFill>
                  <a:srgbClr val="000000"/>
                </a:solidFill>
                <a:latin typeface="+mj-lt"/>
              </a:rPr>
              <a:t>Then to the node feature is applied a </a:t>
            </a:r>
            <a:r>
              <a:rPr lang="en-AU" sz="2000" b="1" dirty="0">
                <a:solidFill>
                  <a:srgbClr val="000000"/>
                </a:solidFill>
                <a:latin typeface="+mj-lt"/>
              </a:rPr>
              <a:t>batch normalization </a:t>
            </a:r>
            <a:r>
              <a:rPr lang="en-AU" sz="2000" dirty="0">
                <a:solidFill>
                  <a:srgbClr val="000000"/>
                </a:solidFill>
                <a:latin typeface="+mj-lt"/>
              </a:rPr>
              <a:t>and the </a:t>
            </a:r>
            <a:r>
              <a:rPr lang="en-AU" sz="2000" b="1" dirty="0" err="1">
                <a:solidFill>
                  <a:srgbClr val="000000"/>
                </a:solidFill>
                <a:latin typeface="+mj-lt"/>
              </a:rPr>
              <a:t>FeedForward</a:t>
            </a:r>
            <a:r>
              <a:rPr lang="en-AU" sz="2000" dirty="0">
                <a:solidFill>
                  <a:srgbClr val="000000"/>
                </a:solidFill>
                <a:latin typeface="+mj-lt"/>
              </a:rPr>
              <a:t> network introduced in Graphormer publication. This network is composed of Linear and Gelu layers. Finally, to the node feature is applied a </a:t>
            </a:r>
            <a:r>
              <a:rPr lang="en-AU" sz="2000" b="1" dirty="0">
                <a:solidFill>
                  <a:srgbClr val="000000"/>
                </a:solidFill>
                <a:latin typeface="+mj-lt"/>
              </a:rPr>
              <a:t>dropout layer</a:t>
            </a:r>
            <a:r>
              <a:rPr lang="en-AU" sz="2000" dirty="0">
                <a:solidFill>
                  <a:srgbClr val="000000"/>
                </a:solidFill>
                <a:latin typeface="+mj-lt"/>
              </a:rPr>
              <a:t>.</a:t>
            </a:r>
          </a:p>
          <a:p>
            <a:pPr marL="0" indent="0" defTabSz="914400">
              <a:buFontTx/>
              <a:buNone/>
            </a:pPr>
            <a:endParaRPr lang="en-AU" sz="1800" kern="0" dirty="0">
              <a:solidFill>
                <a:srgbClr val="000000"/>
              </a:solidFill>
              <a:latin typeface="+mj-lt"/>
            </a:endParaRPr>
          </a:p>
          <a:p>
            <a:pPr marL="0" indent="0" defTabSz="914400">
              <a:buFontTx/>
              <a:buNone/>
            </a:pPr>
            <a:endParaRPr lang="it-IT" sz="1800" kern="0" dirty="0"/>
          </a:p>
          <a:p>
            <a:pPr marL="0" indent="0">
              <a:spcAft>
                <a:spcPts val="1800"/>
              </a:spcAft>
              <a:buNone/>
            </a:pPr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9DBEB53-B37F-4551-8308-630C7EB79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August 5, 2019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4A05262-7D72-4CDB-90D3-44D6C4115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23</a:t>
            </a:fld>
            <a:endParaRPr lang="en-US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B3EEAC4B-F2EF-40E3-BB59-E699DACB26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2747920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60DA1329-A978-4085-82CD-61CE383CD5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		</a:t>
            </a:r>
            <a:r>
              <a:rPr lang="it-IT" sz="4400" dirty="0" err="1"/>
              <a:t>Results</a:t>
            </a:r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1057083-5610-4BCA-81DF-3E590E4B11B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5867400" y="6324600"/>
            <a:ext cx="3276600" cy="533400"/>
          </a:xfrm>
        </p:spPr>
        <p:txBody>
          <a:bodyPr/>
          <a:lstStyle/>
          <a:p>
            <a:r>
              <a:rPr lang="tr-TR"/>
              <a:t>August 5, 2019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E3823B6-1C03-4631-A7D6-51C29EFBFEF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77200" y="6324600"/>
            <a:ext cx="1066800" cy="533400"/>
          </a:xfrm>
        </p:spPr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24</a:t>
            </a:fld>
            <a:endParaRPr lang="en-US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1CC91EC2-8D94-4277-B67D-872C7AF68B8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24600"/>
            <a:ext cx="3759200" cy="533400"/>
          </a:xfrm>
        </p:spPr>
        <p:txBody>
          <a:bodyPr/>
          <a:lstStyle/>
          <a:p>
            <a:r>
              <a:rPr lang="en-US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199315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0886C6-0106-41EA-B630-AA478F257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228599"/>
            <a:ext cx="8404225" cy="1003041"/>
          </a:xfrm>
        </p:spPr>
        <p:txBody>
          <a:bodyPr/>
          <a:lstStyle/>
          <a:p>
            <a:r>
              <a:rPr lang="it-IT" sz="3200" dirty="0" err="1"/>
              <a:t>Metrics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51AAFF3-BC9E-4F7B-85B1-103766FC5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043" y="2164702"/>
            <a:ext cx="8424863" cy="3343469"/>
          </a:xfrm>
        </p:spPr>
        <p:txBody>
          <a:bodyPr/>
          <a:lstStyle/>
          <a:p>
            <a:pPr marL="0" indent="0">
              <a:spcAft>
                <a:spcPts val="1800"/>
              </a:spcAft>
              <a:buNone/>
            </a:pPr>
            <a:r>
              <a:rPr lang="it-IT" sz="2200" dirty="0">
                <a:latin typeface="+mj-lt"/>
              </a:rPr>
              <a:t>For </a:t>
            </a:r>
            <a:r>
              <a:rPr lang="it-IT" sz="2200" dirty="0" err="1">
                <a:latin typeface="+mj-lt"/>
              </a:rPr>
              <a:t>evaluating</a:t>
            </a:r>
            <a:r>
              <a:rPr lang="it-IT" sz="2200" dirty="0">
                <a:latin typeface="+mj-lt"/>
              </a:rPr>
              <a:t> </a:t>
            </a:r>
            <a:r>
              <a:rPr lang="it-IT" sz="2200" b="1" dirty="0" err="1">
                <a:latin typeface="+mj-lt"/>
              </a:rPr>
              <a:t>node</a:t>
            </a:r>
            <a:r>
              <a:rPr lang="it-IT" sz="2200" b="1" dirty="0">
                <a:latin typeface="+mj-lt"/>
              </a:rPr>
              <a:t> </a:t>
            </a:r>
            <a:r>
              <a:rPr lang="it-IT" sz="2200" b="1" dirty="0" err="1">
                <a:latin typeface="+mj-lt"/>
              </a:rPr>
              <a:t>predictions</a:t>
            </a:r>
            <a:r>
              <a:rPr lang="it-IT" sz="2200" dirty="0">
                <a:latin typeface="+mj-lt"/>
              </a:rPr>
              <a:t> and </a:t>
            </a:r>
            <a:r>
              <a:rPr lang="it-IT" sz="2200" b="1" dirty="0" err="1">
                <a:latin typeface="+mj-lt"/>
              </a:rPr>
              <a:t>relationship</a:t>
            </a:r>
            <a:r>
              <a:rPr lang="it-IT" sz="2200" b="1" dirty="0">
                <a:latin typeface="+mj-lt"/>
              </a:rPr>
              <a:t> </a:t>
            </a:r>
            <a:r>
              <a:rPr lang="it-IT" sz="2200" b="1" dirty="0" err="1">
                <a:latin typeface="+mj-lt"/>
              </a:rPr>
              <a:t>redictions</a:t>
            </a:r>
            <a:r>
              <a:rPr lang="it-IT" sz="2200" b="1" dirty="0">
                <a:latin typeface="+mj-lt"/>
              </a:rPr>
              <a:t> </a:t>
            </a:r>
            <a:r>
              <a:rPr lang="it-IT" sz="2200" dirty="0">
                <a:latin typeface="+mj-lt"/>
              </a:rPr>
              <a:t>I </a:t>
            </a:r>
            <a:r>
              <a:rPr lang="it-IT" sz="2200" dirty="0" err="1">
                <a:latin typeface="+mj-lt"/>
              </a:rPr>
              <a:t>used</a:t>
            </a:r>
            <a:r>
              <a:rPr lang="it-IT" sz="2200" dirty="0">
                <a:latin typeface="+mj-lt"/>
              </a:rPr>
              <a:t> the </a:t>
            </a:r>
            <a:r>
              <a:rPr lang="it-IT" sz="2200" b="1" dirty="0" err="1">
                <a:latin typeface="+mj-lt"/>
              </a:rPr>
              <a:t>IoU</a:t>
            </a:r>
            <a:r>
              <a:rPr lang="it-IT" sz="2200" dirty="0">
                <a:latin typeface="+mj-lt"/>
              </a:rPr>
              <a:t> Score </a:t>
            </a:r>
            <a:r>
              <a:rPr lang="it-IT" sz="2200" dirty="0" err="1">
                <a:latin typeface="+mj-lt"/>
              </a:rPr>
              <a:t>which</a:t>
            </a:r>
            <a:r>
              <a:rPr lang="it-IT" sz="2200" dirty="0">
                <a:latin typeface="+mj-lt"/>
              </a:rPr>
              <a:t> </a:t>
            </a:r>
            <a:r>
              <a:rPr lang="it-IT" sz="2200" dirty="0" err="1">
                <a:latin typeface="+mj-lt"/>
              </a:rPr>
              <a:t>is</a:t>
            </a:r>
            <a:r>
              <a:rPr lang="it-IT" sz="2200" dirty="0">
                <a:latin typeface="+mj-lt"/>
              </a:rPr>
              <a:t> </a:t>
            </a:r>
            <a:r>
              <a:rPr lang="it-IT" sz="2200" dirty="0" err="1">
                <a:latin typeface="+mj-lt"/>
              </a:rPr>
              <a:t>calculated</a:t>
            </a:r>
            <a:r>
              <a:rPr lang="it-IT" sz="2200" dirty="0">
                <a:latin typeface="+mj-lt"/>
              </a:rPr>
              <a:t> </a:t>
            </a:r>
            <a:r>
              <a:rPr lang="it-IT" sz="2200" dirty="0" err="1">
                <a:latin typeface="+mj-lt"/>
              </a:rPr>
              <a:t>as</a:t>
            </a:r>
            <a:r>
              <a:rPr lang="it-IT" sz="2200" dirty="0">
                <a:latin typeface="+mj-lt"/>
              </a:rPr>
              <a:t> the </a:t>
            </a:r>
            <a:r>
              <a:rPr lang="it-IT" sz="2200" dirty="0" err="1">
                <a:latin typeface="+mj-lt"/>
              </a:rPr>
              <a:t>number</a:t>
            </a:r>
            <a:r>
              <a:rPr lang="it-IT" sz="2200" dirty="0">
                <a:latin typeface="+mj-lt"/>
              </a:rPr>
              <a:t> of </a:t>
            </a:r>
            <a:r>
              <a:rPr lang="it-IT" sz="2200" dirty="0" err="1">
                <a:latin typeface="+mj-lt"/>
              </a:rPr>
              <a:t>true</a:t>
            </a:r>
            <a:r>
              <a:rPr lang="it-IT" sz="2200" dirty="0">
                <a:latin typeface="+mj-lt"/>
              </a:rPr>
              <a:t> positive </a:t>
            </a:r>
            <a:r>
              <a:rPr lang="it-IT" sz="2200" dirty="0" err="1">
                <a:latin typeface="+mj-lt"/>
              </a:rPr>
              <a:t>divided</a:t>
            </a:r>
            <a:r>
              <a:rPr lang="it-IT" sz="2200" dirty="0">
                <a:latin typeface="+mj-lt"/>
              </a:rPr>
              <a:t> by the </a:t>
            </a:r>
            <a:r>
              <a:rPr lang="it-IT" sz="2200" dirty="0" err="1">
                <a:latin typeface="+mj-lt"/>
              </a:rPr>
              <a:t>addiction</a:t>
            </a:r>
            <a:r>
              <a:rPr lang="it-IT" sz="2200" dirty="0">
                <a:latin typeface="+mj-lt"/>
              </a:rPr>
              <a:t> of </a:t>
            </a:r>
            <a:r>
              <a:rPr lang="it-IT" sz="2200" dirty="0" err="1">
                <a:latin typeface="+mj-lt"/>
              </a:rPr>
              <a:t>true</a:t>
            </a:r>
            <a:r>
              <a:rPr lang="it-IT" sz="2200" dirty="0">
                <a:latin typeface="+mj-lt"/>
              </a:rPr>
              <a:t> positive, false positive, false negative.</a:t>
            </a:r>
          </a:p>
          <a:p>
            <a:pPr marL="0" indent="0" algn="l">
              <a:buNone/>
            </a:pPr>
            <a:r>
              <a:rPr lang="it-IT" sz="2200" dirty="0">
                <a:latin typeface="+mj-lt"/>
              </a:rPr>
              <a:t>For </a:t>
            </a:r>
            <a:r>
              <a:rPr lang="it-IT" sz="2200" dirty="0" err="1">
                <a:latin typeface="+mj-lt"/>
              </a:rPr>
              <a:t>evaluating</a:t>
            </a:r>
            <a:r>
              <a:rPr lang="it-IT" sz="2200" dirty="0">
                <a:latin typeface="+mj-lt"/>
              </a:rPr>
              <a:t> </a:t>
            </a:r>
            <a:r>
              <a:rPr lang="it-IT" sz="2200" b="1" dirty="0" err="1">
                <a:latin typeface="+mj-lt"/>
              </a:rPr>
              <a:t>Triplets</a:t>
            </a:r>
            <a:r>
              <a:rPr lang="it-IT" sz="2200" b="1" dirty="0">
                <a:latin typeface="+mj-lt"/>
              </a:rPr>
              <a:t> </a:t>
            </a:r>
            <a:r>
              <a:rPr lang="it-IT" sz="2200" dirty="0">
                <a:latin typeface="+mj-lt"/>
              </a:rPr>
              <a:t>I </a:t>
            </a:r>
            <a:r>
              <a:rPr lang="it-IT" sz="2200" dirty="0" err="1">
                <a:latin typeface="+mj-lt"/>
              </a:rPr>
              <a:t>used</a:t>
            </a:r>
            <a:r>
              <a:rPr lang="it-IT" sz="2200" dirty="0">
                <a:latin typeface="+mj-lt"/>
              </a:rPr>
              <a:t> a </a:t>
            </a:r>
            <a:r>
              <a:rPr lang="it-IT" sz="2200" b="1" dirty="0">
                <a:latin typeface="+mj-lt"/>
              </a:rPr>
              <a:t>top-n </a:t>
            </a:r>
            <a:r>
              <a:rPr lang="en-GB" sz="2200" b="1" i="0" u="none" strike="noStrike" baseline="0" dirty="0">
                <a:latin typeface="+mj-lt"/>
              </a:rPr>
              <a:t>evaluation metrics </a:t>
            </a:r>
            <a:r>
              <a:rPr lang="en-US" sz="2200" b="0" i="0" u="none" strike="noStrike" baseline="0" dirty="0">
                <a:latin typeface="+mj-lt"/>
              </a:rPr>
              <a:t>to evaluate most confident (subject, predicate, object) triplets against the ground-truth</a:t>
            </a:r>
            <a:r>
              <a:rPr lang="en-GB" sz="2200" b="0" i="0" u="none" strike="noStrike" baseline="0" dirty="0">
                <a:latin typeface="+mj-lt"/>
              </a:rPr>
              <a:t>.</a:t>
            </a:r>
            <a:endParaRPr lang="it-IT" sz="2200" dirty="0">
              <a:latin typeface="+mj-lt"/>
            </a:endParaRPr>
          </a:p>
          <a:p>
            <a:pPr marL="0" indent="0">
              <a:buNone/>
            </a:pPr>
            <a:endParaRPr lang="it-IT" sz="200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F863CF1-1DE8-450C-8771-2DA3D6FF7EB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tr-TR"/>
              <a:t>August 5, 2019</a:t>
            </a:r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2D70B80-7F48-4F99-9A8C-7B82059DDF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FA4F78E-3E7F-4BAB-B9D0-D889BEE15D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183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754787-96FF-42FB-850D-40AFEEBE5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228599"/>
            <a:ext cx="5426204" cy="853751"/>
          </a:xfrm>
        </p:spPr>
        <p:txBody>
          <a:bodyPr wrap="square" anchor="b">
            <a:noAutofit/>
          </a:bodyPr>
          <a:lstStyle/>
          <a:p>
            <a:r>
              <a:rPr lang="en-GB" sz="3200" dirty="0" err="1"/>
              <a:t>IoU</a:t>
            </a:r>
            <a:r>
              <a:rPr lang="en-GB" sz="3200" dirty="0"/>
              <a:t> objects result and analysis 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1C9A0D0-F575-4B64-B03A-D8D24A0A02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76800" y="6324600"/>
            <a:ext cx="3276600" cy="5334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tr-TR"/>
              <a:t>August 5, 2019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B23FDB-91CC-4726-90CB-EC66379D9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77200" y="6324600"/>
            <a:ext cx="1066800" cy="5334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Slide </a:t>
            </a:r>
            <a:fld id="{E27654B9-2CBC-E046-9B7E-70345D26D3AC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F03B22D-EEA8-4E90-9B6E-D009D7D43A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3759628" cy="5334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Computer Aided Medical Procedures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62EE890-BD15-4B9F-A9D2-799932619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113" y="1087847"/>
            <a:ext cx="5706748" cy="511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38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754787-96FF-42FB-850D-40AFEEBE5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" y="228600"/>
            <a:ext cx="6255831" cy="773080"/>
          </a:xfrm>
        </p:spPr>
        <p:txBody>
          <a:bodyPr wrap="square" anchor="b">
            <a:noAutofit/>
          </a:bodyPr>
          <a:lstStyle/>
          <a:p>
            <a:r>
              <a:rPr lang="en-GB" sz="3200" dirty="0" err="1"/>
              <a:t>IoU</a:t>
            </a:r>
            <a:r>
              <a:rPr lang="en-GB" sz="3200" dirty="0"/>
              <a:t> predicates result and analysis </a:t>
            </a:r>
            <a:endParaRPr lang="en-GB" sz="360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1C9A0D0-F575-4B64-B03A-D8D24A0A02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76800" y="6324600"/>
            <a:ext cx="3276600" cy="5334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tr-TR"/>
              <a:t>August 5, 2019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B23FDB-91CC-4726-90CB-EC66379D9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77200" y="6324600"/>
            <a:ext cx="1066800" cy="5334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Slide </a:t>
            </a:r>
            <a:fld id="{E27654B9-2CBC-E046-9B7E-70345D26D3AC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F03B22D-EEA8-4E90-9B6E-D009D7D43A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3759628" cy="5334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Computer Aided Medical Procedures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39DB26C2-DEF7-4733-8E29-A7935CB15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986" y="4527873"/>
            <a:ext cx="2647757" cy="1267215"/>
          </a:xfrm>
          <a:prstGeom prst="rect">
            <a:avLst/>
          </a:prstGeom>
        </p:spPr>
      </p:pic>
      <p:sp>
        <p:nvSpPr>
          <p:cNvPr id="15" name="Google Shape;127;p17">
            <a:extLst>
              <a:ext uri="{FF2B5EF4-FFF2-40B4-BE49-F238E27FC236}">
                <a16:creationId xmlns:a16="http://schemas.microsoft.com/office/drawing/2014/main" id="{5B08E77B-AE37-4DE1-A30B-F8101A20A866}"/>
              </a:ext>
            </a:extLst>
          </p:cNvPr>
          <p:cNvSpPr txBox="1"/>
          <p:nvPr/>
        </p:nvSpPr>
        <p:spPr>
          <a:xfrm>
            <a:off x="1374246" y="5971592"/>
            <a:ext cx="7620464" cy="353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800" dirty="0">
                <a:solidFill>
                  <a:srgbClr val="222222"/>
                </a:solidFill>
                <a:highlight>
                  <a:srgbClr val="FFFFFF"/>
                </a:highlight>
              </a:rPr>
              <a:t>[14] </a:t>
            </a:r>
            <a:r>
              <a:rPr lang="en-US" sz="800" b="0" i="0" u="none" strike="noStrike" baseline="0" dirty="0">
                <a:latin typeface="NimbusRomNo9L-Regu"/>
              </a:rPr>
              <a:t>Talak, Rajat and Hu, Siyi and Peng, Lisa and </a:t>
            </a:r>
            <a:r>
              <a:rPr lang="en-US" sz="800" b="0" i="0" u="none" strike="noStrike" baseline="0" dirty="0" err="1">
                <a:latin typeface="NimbusRomNo9L-Regu"/>
              </a:rPr>
              <a:t>Carlone</a:t>
            </a:r>
            <a:r>
              <a:rPr lang="en-US" sz="800" b="0" i="0" u="none" strike="noStrike" baseline="0" dirty="0">
                <a:latin typeface="NimbusRomNo9L-Regu"/>
              </a:rPr>
              <a:t>, Luca. Neural Trees for Learning on Graphs, Advances in Neural Information Processing Systems, 2021.</a:t>
            </a:r>
            <a:endParaRPr lang="en-US" sz="800" b="0" i="0" u="none" strike="noStrike" baseline="0" dirty="0">
              <a:latin typeface="+mj-lt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2C8154B-4B4C-4452-9D6F-EB9709D7A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246" y="1286846"/>
            <a:ext cx="593407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60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754787-96FF-42FB-850D-40AFEEBE5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228600"/>
            <a:ext cx="8404225" cy="609600"/>
          </a:xfrm>
        </p:spPr>
        <p:txBody>
          <a:bodyPr wrap="square" anchor="b">
            <a:normAutofit/>
          </a:bodyPr>
          <a:lstStyle/>
          <a:p>
            <a:r>
              <a:rPr lang="en-GB" sz="3200" dirty="0"/>
              <a:t>Top-n evaluation for triplets and analysis 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1C9A0D0-F575-4B64-B03A-D8D24A0A02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76800" y="6324600"/>
            <a:ext cx="3276600" cy="5334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tr-TR"/>
              <a:t>August 5, 2019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B23FDB-91CC-4726-90CB-EC66379D9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77200" y="6324600"/>
            <a:ext cx="1066800" cy="5334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Slide </a:t>
            </a:r>
            <a:fld id="{E27654B9-2CBC-E046-9B7E-70345D26D3AC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F03B22D-EEA8-4E90-9B6E-D009D7D43A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3759628" cy="5334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Computer Aided Medical Procedures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97E4912-2807-4538-ADA3-2FBE556C0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541" y="1758813"/>
            <a:ext cx="6424692" cy="334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339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05A1D7A-B024-46A5-920A-00D51E5A4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228600"/>
            <a:ext cx="8404225" cy="609600"/>
          </a:xfrm>
        </p:spPr>
        <p:txBody>
          <a:bodyPr/>
          <a:lstStyle/>
          <a:p>
            <a:r>
              <a:rPr lang="en-GB" sz="2800" dirty="0"/>
              <a:t>Scan Sample</a:t>
            </a:r>
            <a:endParaRPr lang="en-US" sz="280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5BB6B66-9A86-4324-84B1-2540CEEC53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76800" y="6324600"/>
            <a:ext cx="3276600" cy="5334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tr-TR"/>
              <a:t>August 5, 2019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13944D7-8BB9-4C8D-962A-26EEF37C26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77200" y="6324600"/>
            <a:ext cx="1066800" cy="5334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Slide </a:t>
            </a:r>
            <a:fld id="{E27654B9-2CBC-E046-9B7E-70345D26D3AC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9EEC006-D5A1-4BF1-8924-35D8C12B03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3759628" cy="5334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Computer Aided Medical Procedures</a:t>
            </a:r>
          </a:p>
        </p:txBody>
      </p:sp>
      <p:pic>
        <p:nvPicPr>
          <p:cNvPr id="11" name="Immagine 10" descr="Immagine che contiene colorato&#10;&#10;Descrizione generata automaticamente">
            <a:extLst>
              <a:ext uri="{FF2B5EF4-FFF2-40B4-BE49-F238E27FC236}">
                <a16:creationId xmlns:a16="http://schemas.microsoft.com/office/drawing/2014/main" id="{BC88BD7C-997F-4891-AD0B-CBADF0874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38" y="917841"/>
            <a:ext cx="4427248" cy="2604943"/>
          </a:xfrm>
          <a:prstGeom prst="rect">
            <a:avLst/>
          </a:prstGeom>
        </p:spPr>
      </p:pic>
      <p:pic>
        <p:nvPicPr>
          <p:cNvPr id="13" name="Immagine 12" descr="Immagine che contiene interni, oggetto da esterni, abiti&#10;&#10;Descrizione generata automaticamente">
            <a:extLst>
              <a:ext uri="{FF2B5EF4-FFF2-40B4-BE49-F238E27FC236}">
                <a16:creationId xmlns:a16="http://schemas.microsoft.com/office/drawing/2014/main" id="{D9C4E2E3-3ED7-4A2B-A466-8D61A656F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726" y="3612649"/>
            <a:ext cx="4497355" cy="263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673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3E9A1E2-2A21-43F0-8047-ED63BA02C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228599"/>
            <a:ext cx="3625396" cy="1040363"/>
          </a:xfrm>
        </p:spPr>
        <p:txBody>
          <a:bodyPr wrap="square" anchor="b">
            <a:normAutofit/>
          </a:bodyPr>
          <a:lstStyle/>
          <a:p>
            <a:r>
              <a:rPr lang="en-US" sz="3200" dirty="0"/>
              <a:t>Problem</a:t>
            </a:r>
            <a:r>
              <a:rPr lang="en-US" dirty="0"/>
              <a:t>	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21C6ADF-5960-4A30-A234-6ED994B9A1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399" y="2264854"/>
            <a:ext cx="8302692" cy="3369280"/>
          </a:xfrm>
        </p:spPr>
        <p:txBody>
          <a:bodyPr wrap="square" anchor="t">
            <a:normAutofit lnSpcReduction="10000"/>
          </a:bodyPr>
          <a:lstStyle/>
          <a:p>
            <a:pPr>
              <a:lnSpc>
                <a:spcPct val="90000"/>
              </a:lnSpc>
            </a:pPr>
            <a:endParaRPr lang="en-US" sz="1800" dirty="0"/>
          </a:p>
          <a:p>
            <a:pPr marL="0" indent="0">
              <a:lnSpc>
                <a:spcPct val="90000"/>
              </a:lnSpc>
              <a:spcBef>
                <a:spcPts val="1200"/>
              </a:spcBef>
              <a:buNone/>
            </a:pPr>
            <a:r>
              <a:rPr lang="en-US" sz="2400" b="1" dirty="0"/>
              <a:t>Purpose</a:t>
            </a:r>
            <a:r>
              <a:rPr lang="en-US" sz="2400" dirty="0"/>
              <a:t>: </a:t>
            </a:r>
          </a:p>
          <a:p>
            <a:pPr marL="0" indent="0">
              <a:lnSpc>
                <a:spcPct val="90000"/>
              </a:lnSpc>
              <a:spcBef>
                <a:spcPts val="1200"/>
              </a:spcBef>
              <a:buNone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Predict a scene graph from a segmented point cloud.</a:t>
            </a:r>
            <a:endParaRPr lang="en-US" sz="2400" dirty="0">
              <a:latin typeface="+mj-lt"/>
            </a:endParaRPr>
          </a:p>
          <a:p>
            <a:pPr marL="0" indent="0">
              <a:lnSpc>
                <a:spcPct val="90000"/>
              </a:lnSpc>
              <a:spcBef>
                <a:spcPts val="1200"/>
              </a:spcBef>
              <a:buNone/>
            </a:pPr>
            <a:r>
              <a:rPr lang="en-US" sz="2400" b="1" dirty="0"/>
              <a:t>Problem</a:t>
            </a:r>
            <a:r>
              <a:rPr lang="en-US" sz="2400" dirty="0"/>
              <a:t>: </a:t>
            </a:r>
          </a:p>
          <a:p>
            <a:pPr marL="342900" indent="-34290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Build a new GNN implementation that takes care not only of the node feature but also of the </a:t>
            </a:r>
            <a:r>
              <a:rPr lang="en-US" sz="2400" b="1" dirty="0"/>
              <a:t>edge feature</a:t>
            </a:r>
            <a:r>
              <a:rPr lang="en-US" sz="2400" dirty="0"/>
              <a:t>,</a:t>
            </a:r>
          </a:p>
          <a:p>
            <a:pPr marL="342900" indent="-34290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Try the newest GNN architectures proposed in the last years,</a:t>
            </a:r>
          </a:p>
          <a:p>
            <a:pPr marL="342900" indent="-34290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Compare the new result with the older ones.</a:t>
            </a:r>
          </a:p>
          <a:p>
            <a:pPr>
              <a:lnSpc>
                <a:spcPct val="90000"/>
              </a:lnSpc>
            </a:pPr>
            <a:endParaRPr lang="en-US" sz="18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4768AEC-715F-4AF0-A11C-D5410EE5A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173" y="277281"/>
            <a:ext cx="4626428" cy="2347912"/>
          </a:xfrm>
          <a:prstGeom prst="rect">
            <a:avLst/>
          </a:prstGeom>
          <a:noFill/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9B5FA82-88E5-4F7E-9015-3EB8740DBD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76800" y="6324600"/>
            <a:ext cx="3276600" cy="5334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it-IT" dirty="0"/>
              <a:t>December</a:t>
            </a:r>
            <a:r>
              <a:rPr lang="tr-TR" dirty="0"/>
              <a:t> </a:t>
            </a:r>
            <a:r>
              <a:rPr lang="it-IT" dirty="0"/>
              <a:t>2</a:t>
            </a:r>
            <a:r>
              <a:rPr lang="tr-TR" dirty="0"/>
              <a:t>, 202</a:t>
            </a:r>
            <a:r>
              <a:rPr lang="it-IT" dirty="0"/>
              <a:t>1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AE50E57-19DE-4262-991D-B37A9245FA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77200" y="6324600"/>
            <a:ext cx="1066800" cy="533400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Slide </a:t>
            </a:r>
            <a:fld id="{E27654B9-2CBC-E046-9B7E-70345D26D3AC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45E770-8BCF-4E37-9671-68C90D55EA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3759628" cy="5334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Computer Aided Medical Procedures</a:t>
            </a:r>
          </a:p>
        </p:txBody>
      </p:sp>
      <p:sp>
        <p:nvSpPr>
          <p:cNvPr id="15" name="Google Shape;127;p17">
            <a:extLst>
              <a:ext uri="{FF2B5EF4-FFF2-40B4-BE49-F238E27FC236}">
                <a16:creationId xmlns:a16="http://schemas.microsoft.com/office/drawing/2014/main" id="{5777EDE0-B614-40A8-96C5-35C4A54479CB}"/>
              </a:ext>
            </a:extLst>
          </p:cNvPr>
          <p:cNvSpPr txBox="1"/>
          <p:nvPr/>
        </p:nvSpPr>
        <p:spPr>
          <a:xfrm>
            <a:off x="1193098" y="5949820"/>
            <a:ext cx="7531024" cy="37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sz="800" dirty="0">
                <a:solidFill>
                  <a:srgbClr val="222222"/>
                </a:solidFill>
                <a:highlight>
                  <a:srgbClr val="FFFFFF"/>
                </a:highlight>
              </a:rPr>
              <a:t>[1] </a:t>
            </a:r>
            <a:r>
              <a:rPr lang="it-IT" sz="800" b="0" i="0" u="none" strike="noStrike" baseline="0" dirty="0">
                <a:latin typeface="+mj-lt"/>
              </a:rPr>
              <a:t>Wald, Johanna and </a:t>
            </a:r>
            <a:r>
              <a:rPr lang="it-IT" sz="800" b="0" i="0" u="none" strike="noStrike" baseline="0" dirty="0" err="1">
                <a:latin typeface="+mj-lt"/>
              </a:rPr>
              <a:t>Dhamo</a:t>
            </a:r>
            <a:r>
              <a:rPr lang="it-IT" sz="800" b="0" i="0" u="none" strike="noStrike" baseline="0" dirty="0">
                <a:latin typeface="+mj-lt"/>
              </a:rPr>
              <a:t>, </a:t>
            </a:r>
            <a:r>
              <a:rPr lang="it-IT" sz="800" b="0" i="0" u="none" strike="noStrike" baseline="0" dirty="0" err="1">
                <a:latin typeface="+mj-lt"/>
              </a:rPr>
              <a:t>Helisa</a:t>
            </a:r>
            <a:r>
              <a:rPr lang="it-IT" sz="800" b="0" i="0" u="none" strike="noStrike" baseline="0" dirty="0">
                <a:latin typeface="+mj-lt"/>
              </a:rPr>
              <a:t> and </a:t>
            </a:r>
            <a:r>
              <a:rPr lang="it-IT" sz="800" b="0" i="0" u="none" strike="noStrike" baseline="0" dirty="0" err="1">
                <a:latin typeface="+mj-lt"/>
              </a:rPr>
              <a:t>Navab</a:t>
            </a:r>
            <a:r>
              <a:rPr lang="it-IT" sz="800" b="0" i="0" u="none" strike="noStrike" baseline="0" dirty="0">
                <a:latin typeface="+mj-lt"/>
              </a:rPr>
              <a:t>, </a:t>
            </a:r>
            <a:r>
              <a:rPr lang="it-IT" sz="800" b="0" i="0" u="none" strike="noStrike" baseline="0" dirty="0" err="1">
                <a:latin typeface="+mj-lt"/>
              </a:rPr>
              <a:t>Nassir</a:t>
            </a:r>
            <a:r>
              <a:rPr lang="it-IT" sz="800" b="0" i="0" u="none" strike="noStrike" baseline="0" dirty="0">
                <a:latin typeface="+mj-lt"/>
              </a:rPr>
              <a:t> and Tombari, Federico. Learning 3D Semantic Scene </a:t>
            </a:r>
            <a:r>
              <a:rPr lang="it-IT" sz="800" b="0" i="0" u="none" strike="noStrike" baseline="0" dirty="0" err="1">
                <a:latin typeface="+mj-lt"/>
              </a:rPr>
              <a:t>Graphs</a:t>
            </a:r>
            <a:r>
              <a:rPr lang="it-IT" sz="800" b="0" i="0" u="none" strike="noStrike" baseline="0" dirty="0">
                <a:latin typeface="+mj-lt"/>
              </a:rPr>
              <a:t> from 3D Indoor </a:t>
            </a:r>
            <a:r>
              <a:rPr lang="it-IT" sz="800" b="0" i="0" u="none" strike="noStrike" baseline="0" dirty="0" err="1">
                <a:latin typeface="+mj-lt"/>
              </a:rPr>
              <a:t>Reconstructions</a:t>
            </a:r>
            <a:r>
              <a:rPr lang="it-IT" sz="800" b="0" i="0" u="none" strike="noStrike" baseline="0" dirty="0">
                <a:latin typeface="+mj-lt"/>
              </a:rPr>
              <a:t>. </a:t>
            </a:r>
            <a:r>
              <a:rPr lang="it-IT" sz="800" b="0" i="0" u="none" strike="noStrike" baseline="0" dirty="0" err="1">
                <a:latin typeface="+mj-lt"/>
              </a:rPr>
              <a:t>Proceedings</a:t>
            </a:r>
            <a:r>
              <a:rPr lang="it-IT" sz="800" b="0" i="0" u="none" strike="noStrike" baseline="0" dirty="0">
                <a:latin typeface="+mj-lt"/>
              </a:rPr>
              <a:t> IEEE Conference on Computer Vision and Pattern </a:t>
            </a:r>
            <a:r>
              <a:rPr lang="it-IT" sz="800" b="0" i="0" u="none" strike="noStrike" baseline="0" dirty="0" err="1">
                <a:latin typeface="+mj-lt"/>
              </a:rPr>
              <a:t>Recognition</a:t>
            </a:r>
            <a:r>
              <a:rPr lang="it-IT" sz="800" b="0" i="0" u="none" strike="noStrike" baseline="0" dirty="0">
                <a:latin typeface="+mj-lt"/>
              </a:rPr>
              <a:t>(CVPR), 2020</a:t>
            </a:r>
            <a:endParaRPr lang="en-US" sz="800" b="0" i="0" u="none" strike="noStrike" baseline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77023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DB1BAD9-58E5-4D84-B4D3-70DDE4A5F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August 5, 2019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7BB9338-BEC8-4648-903E-404ECF0282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30</a:t>
            </a:fld>
            <a:endParaRPr lang="en-US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67E95E1F-987E-4FDD-9E06-DC5FF7B29A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4A7B2A4C-D2E1-41BE-8D00-8B3442340AD4}"/>
              </a:ext>
            </a:extLst>
          </p:cNvPr>
          <p:cNvSpPr txBox="1">
            <a:spLocks/>
          </p:cNvSpPr>
          <p:nvPr/>
        </p:nvSpPr>
        <p:spPr bwMode="auto">
          <a:xfrm>
            <a:off x="335331" y="295733"/>
            <a:ext cx="84042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9pPr>
          </a:lstStyle>
          <a:p>
            <a:pPr defTabSz="914400"/>
            <a:r>
              <a:rPr lang="en-GB" sz="3200" dirty="0">
                <a:solidFill>
                  <a:srgbClr val="000000"/>
                </a:solidFill>
              </a:rPr>
              <a:t>Qualitative Result (GIN, first 13 nodes)</a:t>
            </a:r>
            <a:endParaRPr lang="en-GB" sz="3200" kern="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285CDC8-474D-4D76-9E99-D7CF6F98A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180" y="888920"/>
            <a:ext cx="5372113" cy="543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70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031FC5-36B2-4058-9ED7-C85D06E4C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269" y="263590"/>
            <a:ext cx="8404225" cy="533400"/>
          </a:xfrm>
        </p:spPr>
        <p:txBody>
          <a:bodyPr/>
          <a:lstStyle/>
          <a:p>
            <a:r>
              <a:rPr lang="en-GB" sz="3200" dirty="0">
                <a:solidFill>
                  <a:srgbClr val="000000"/>
                </a:solidFill>
              </a:rPr>
              <a:t>Qualitative Result (EAN_ms, first 13 nodes)</a:t>
            </a:r>
            <a:endParaRPr lang="en-GB" sz="4000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DB1BAD9-58E5-4D84-B4D3-70DDE4A5F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/>
              <a:t>August 5, 2019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7BB9338-BEC8-4648-903E-404ECF0282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31</a:t>
            </a:fld>
            <a:endParaRPr lang="en-US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67E95E1F-987E-4FDD-9E06-DC5FF7B29A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FEDA4F7-8E48-4948-BA53-0AAF00679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811" y="749671"/>
            <a:ext cx="6665218" cy="557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1010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2FC0A-0B96-D14A-9E27-B626D34F6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228600"/>
            <a:ext cx="8404225" cy="956388"/>
          </a:xfrm>
        </p:spPr>
        <p:txBody>
          <a:bodyPr/>
          <a:lstStyle/>
          <a:p>
            <a:r>
              <a:rPr lang="tr-TR" sz="3200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36F56-E3C4-A244-95CD-31786A48C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506" y="1772816"/>
            <a:ext cx="7707086" cy="3424335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it-IT" sz="1600" b="0" i="0" u="none" strike="noStrike" baseline="0" dirty="0">
                <a:latin typeface="+mj-lt"/>
              </a:rPr>
              <a:t>Justin Johnson, </a:t>
            </a:r>
            <a:r>
              <a:rPr lang="it-IT" sz="1600" b="0" i="0" u="none" strike="noStrike" baseline="0" dirty="0" err="1">
                <a:latin typeface="+mj-lt"/>
              </a:rPr>
              <a:t>Agrim</a:t>
            </a:r>
            <a:r>
              <a:rPr lang="it-IT" sz="1600" b="0" i="0" u="none" strike="noStrike" baseline="0" dirty="0">
                <a:latin typeface="+mj-lt"/>
              </a:rPr>
              <a:t> Gupta, Li Fei-Fei, Stanford University, Google Cloud AI. Image Generation from Scene </a:t>
            </a:r>
            <a:r>
              <a:rPr lang="it-IT" sz="1600" b="0" i="0" u="none" strike="noStrike" baseline="0" dirty="0" err="1">
                <a:latin typeface="+mj-lt"/>
              </a:rPr>
              <a:t>Graphs</a:t>
            </a:r>
            <a:r>
              <a:rPr lang="it-IT" sz="1600" b="0" i="0" u="none" strike="noStrike" baseline="0" dirty="0">
                <a:latin typeface="+mj-lt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it-IT" sz="1600" b="0" i="0" u="none" strike="noStrike" baseline="0" dirty="0">
                <a:latin typeface="+mj-lt"/>
              </a:rPr>
              <a:t>Johanna Wald, </a:t>
            </a:r>
            <a:r>
              <a:rPr lang="it-IT" sz="1600" b="0" i="0" u="none" strike="noStrike" baseline="0" dirty="0" err="1">
                <a:latin typeface="+mj-lt"/>
              </a:rPr>
              <a:t>Helisa</a:t>
            </a:r>
            <a:r>
              <a:rPr lang="it-IT" sz="1600" b="0" i="0" u="none" strike="noStrike" baseline="0" dirty="0">
                <a:latin typeface="+mj-lt"/>
              </a:rPr>
              <a:t> </a:t>
            </a:r>
            <a:r>
              <a:rPr lang="it-IT" sz="1600" b="0" i="0" u="none" strike="noStrike" baseline="0" dirty="0" err="1">
                <a:latin typeface="+mj-lt"/>
              </a:rPr>
              <a:t>Dhamo</a:t>
            </a:r>
            <a:r>
              <a:rPr lang="it-IT" sz="1600" dirty="0">
                <a:latin typeface="+mj-lt"/>
              </a:rPr>
              <a:t>, </a:t>
            </a:r>
            <a:r>
              <a:rPr lang="it-IT" sz="1600" b="0" i="0" u="none" strike="noStrike" baseline="0" dirty="0">
                <a:latin typeface="+mj-lt"/>
              </a:rPr>
              <a:t> </a:t>
            </a:r>
            <a:r>
              <a:rPr lang="it-IT" sz="1600" b="0" i="0" u="none" strike="noStrike" baseline="0" dirty="0" err="1">
                <a:latin typeface="+mj-lt"/>
              </a:rPr>
              <a:t>Nassir</a:t>
            </a:r>
            <a:r>
              <a:rPr lang="it-IT" sz="1600" b="0" i="0" u="none" strike="noStrike" baseline="0" dirty="0">
                <a:latin typeface="+mj-lt"/>
              </a:rPr>
              <a:t> </a:t>
            </a:r>
            <a:r>
              <a:rPr lang="it-IT" sz="1600" b="0" i="0" u="none" strike="noStrike" baseline="0" dirty="0" err="1">
                <a:latin typeface="+mj-lt"/>
              </a:rPr>
              <a:t>Navab</a:t>
            </a:r>
            <a:r>
              <a:rPr lang="it-IT" sz="1600" dirty="0">
                <a:latin typeface="+mj-lt"/>
              </a:rPr>
              <a:t>, </a:t>
            </a:r>
            <a:r>
              <a:rPr lang="it-IT" sz="1600" b="0" i="0" u="none" strike="noStrike" baseline="0" dirty="0">
                <a:latin typeface="+mj-lt"/>
              </a:rPr>
              <a:t>Federico Tombari, </a:t>
            </a:r>
            <a:r>
              <a:rPr lang="it-IT" sz="1600" b="0" i="0" u="none" strike="noStrike" baseline="0" dirty="0" err="1">
                <a:latin typeface="+mj-lt"/>
              </a:rPr>
              <a:t>Universit</a:t>
            </a:r>
            <a:r>
              <a:rPr lang="it-IT" sz="1600" b="0" i="0" u="none" strike="noStrike" baseline="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ät</a:t>
            </a:r>
            <a:r>
              <a:rPr lang="it-IT" sz="1600" b="0" i="0" u="none" strike="noStrike" baseline="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1600" b="0" i="0" strike="noStrike" baseline="0" dirty="0">
                <a:latin typeface="Calibri Light" panose="020F0302020204030204" pitchFamily="34" charset="0"/>
                <a:cs typeface="Calibri Light" panose="020F0302020204030204" pitchFamily="34" charset="0"/>
              </a:rPr>
              <a:t>Mü</a:t>
            </a:r>
            <a:r>
              <a:rPr lang="it-IT" sz="1600" b="0" i="0" strike="noStrike" baseline="0" dirty="0">
                <a:latin typeface="+mj-lt"/>
              </a:rPr>
              <a:t>nchen</a:t>
            </a:r>
            <a:r>
              <a:rPr lang="it-IT" sz="1600" b="0" i="0" u="none" strike="noStrike" baseline="0" dirty="0">
                <a:latin typeface="+mj-lt"/>
              </a:rPr>
              <a:t>, Google. </a:t>
            </a:r>
            <a:r>
              <a:rPr lang="en-US" sz="1600" b="0" i="0" u="none" strike="noStrike" baseline="0" dirty="0">
                <a:latin typeface="+mj-lt"/>
              </a:rPr>
              <a:t>Learning 3D Semantic Scene Graphs from 3D Indoor Reconstructions.</a:t>
            </a:r>
          </a:p>
          <a:p>
            <a:pPr>
              <a:buFont typeface="+mj-lt"/>
              <a:buAutoNum type="arabicPeriod"/>
            </a:pPr>
            <a:r>
              <a:rPr lang="it-IT" sz="1600" dirty="0" err="1">
                <a:latin typeface="+mj-lt"/>
              </a:rPr>
              <a:t>Shun</a:t>
            </a:r>
            <a:r>
              <a:rPr lang="it-IT" sz="1600" dirty="0">
                <a:latin typeface="+mj-lt"/>
              </a:rPr>
              <a:t>-Cheng Wu and Johanna Wald and </a:t>
            </a:r>
            <a:r>
              <a:rPr lang="it-IT" sz="1600" dirty="0" err="1">
                <a:latin typeface="+mj-lt"/>
              </a:rPr>
              <a:t>Keisuke</a:t>
            </a:r>
            <a:r>
              <a:rPr lang="it-IT" sz="1600" dirty="0">
                <a:latin typeface="+mj-lt"/>
              </a:rPr>
              <a:t> </a:t>
            </a:r>
            <a:r>
              <a:rPr lang="it-IT" sz="1600" dirty="0" err="1">
                <a:latin typeface="+mj-lt"/>
              </a:rPr>
              <a:t>Tateno</a:t>
            </a:r>
            <a:r>
              <a:rPr lang="it-IT" sz="1600" dirty="0">
                <a:latin typeface="+mj-lt"/>
              </a:rPr>
              <a:t> and </a:t>
            </a:r>
            <a:r>
              <a:rPr lang="it-IT" sz="1600" dirty="0" err="1">
                <a:latin typeface="+mj-lt"/>
              </a:rPr>
              <a:t>Nassir</a:t>
            </a:r>
            <a:r>
              <a:rPr lang="it-IT" sz="1600" dirty="0">
                <a:latin typeface="+mj-lt"/>
              </a:rPr>
              <a:t> </a:t>
            </a:r>
            <a:r>
              <a:rPr lang="it-IT" sz="1600" dirty="0" err="1">
                <a:latin typeface="+mj-lt"/>
              </a:rPr>
              <a:t>Navab</a:t>
            </a:r>
            <a:r>
              <a:rPr lang="it-IT" sz="1600" dirty="0">
                <a:latin typeface="+mj-lt"/>
              </a:rPr>
              <a:t> and Federico Tombari. </a:t>
            </a:r>
            <a:r>
              <a:rPr lang="en-US" sz="1600" dirty="0" err="1">
                <a:latin typeface="+mj-lt"/>
              </a:rPr>
              <a:t>SceneGraphFusion</a:t>
            </a:r>
            <a:r>
              <a:rPr lang="en-US" sz="1600" dirty="0">
                <a:latin typeface="+mj-lt"/>
              </a:rPr>
              <a:t>: Incremental 3D Scene Graph Prediction from RGB-D Sequences</a:t>
            </a:r>
            <a:r>
              <a:rPr lang="it-IT" sz="1600" dirty="0">
                <a:latin typeface="+mj-lt"/>
              </a:rPr>
              <a:t>.</a:t>
            </a:r>
            <a:endParaRPr lang="en-US" sz="1600" b="0" i="0" u="none" strike="noStrike" baseline="0" dirty="0">
              <a:latin typeface="+mj-lt"/>
            </a:endParaRPr>
          </a:p>
          <a:p>
            <a:pPr algn="l">
              <a:buFont typeface="+mj-lt"/>
              <a:buAutoNum type="arabicPeriod"/>
            </a:pPr>
            <a:r>
              <a:rPr lang="tr-TR" sz="1600" dirty="0">
                <a:latin typeface="+mj-lt"/>
              </a:rPr>
              <a:t>Fey, Matthias and Lenssen, Jan E.</a:t>
            </a:r>
            <a:r>
              <a:rPr lang="it-IT" sz="1600" dirty="0">
                <a:latin typeface="+mj-lt"/>
              </a:rPr>
              <a:t> </a:t>
            </a:r>
            <a:r>
              <a:rPr lang="tr-TR" sz="1600" dirty="0">
                <a:latin typeface="+mj-lt"/>
              </a:rPr>
              <a:t>Fast</a:t>
            </a:r>
            <a:r>
              <a:rPr lang="it-IT" sz="1600" dirty="0">
                <a:latin typeface="+mj-lt"/>
              </a:rPr>
              <a:t>.</a:t>
            </a:r>
            <a:r>
              <a:rPr lang="tr-TR" sz="1600" dirty="0">
                <a:latin typeface="+mj-lt"/>
              </a:rPr>
              <a:t> Graph Representation Learning with {PyTorch Geometric} </a:t>
            </a:r>
            <a:r>
              <a:rPr lang="it-IT" sz="1600" dirty="0">
                <a:latin typeface="+mj-lt"/>
              </a:rPr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392C8-B07E-464F-865C-579B2A1BCC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it-IT" dirty="0"/>
              <a:t>December</a:t>
            </a:r>
            <a:r>
              <a:rPr lang="tr-TR" dirty="0"/>
              <a:t> </a:t>
            </a:r>
            <a:r>
              <a:rPr lang="it-IT" dirty="0"/>
              <a:t>2</a:t>
            </a:r>
            <a:r>
              <a:rPr lang="tr-TR" dirty="0"/>
              <a:t>, 202</a:t>
            </a:r>
            <a:r>
              <a:rPr lang="it-IT" dirty="0"/>
              <a:t>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C4E99-F01F-0C4D-BD11-D1A968684D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Computer Aided Medical Procedures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787A5-AB68-084A-8E38-7E4C057CFE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E27654B9-2CBC-E046-9B7E-70345D26D3A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51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2FC0A-0B96-D14A-9E27-B626D34F6D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sz="4400" dirty="0"/>
              <a:t>		Thanks for the attention</a:t>
            </a:r>
            <a:br>
              <a:rPr lang="en-AU" sz="4400" dirty="0"/>
            </a:br>
            <a:br>
              <a:rPr lang="en-AU" sz="4400" dirty="0"/>
            </a:br>
            <a:br>
              <a:rPr lang="en-AU" sz="4400" dirty="0"/>
            </a:br>
            <a:endParaRPr lang="en-AU" sz="4400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19D7031-B443-4CB9-8F8F-9661602E8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8694" y="3923523"/>
            <a:ext cx="4304944" cy="685800"/>
          </a:xfrm>
        </p:spPr>
        <p:txBody>
          <a:bodyPr/>
          <a:lstStyle/>
          <a:p>
            <a:r>
              <a:rPr lang="it-IT" sz="2400" dirty="0"/>
              <a:t>		fabiola.pasini@tum.de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C4E99-F01F-0C4D-BD11-D1A968684DE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24600"/>
            <a:ext cx="3759200" cy="533400"/>
          </a:xfrm>
        </p:spPr>
        <p:txBody>
          <a:bodyPr/>
          <a:lstStyle/>
          <a:p>
            <a:r>
              <a:rPr lang="en-US" dirty="0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2418437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C4E99-F01F-0C4D-BD11-D1A968684DE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24600"/>
            <a:ext cx="3759200" cy="533400"/>
          </a:xfrm>
        </p:spPr>
        <p:txBody>
          <a:bodyPr/>
          <a:lstStyle/>
          <a:p>
            <a:r>
              <a:rPr lang="en-US" dirty="0"/>
              <a:t>Computer Aided Medical Procedures</a:t>
            </a:r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A3E0E1D2-B65D-4C76-B61C-E6FAD3676F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4400" dirty="0"/>
              <a:t>		</a:t>
            </a:r>
            <a:r>
              <a:rPr lang="it-IT" sz="4400" dirty="0" err="1"/>
              <a:t>Appendix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07482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C4E99-F01F-0C4D-BD11-D1A968684D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Computer Aided Medical Procedures</a:t>
            </a:r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E62D0EA2-8DBF-4716-94EF-9A911BAB6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06" y="662474"/>
            <a:ext cx="8957388" cy="1212979"/>
          </a:xfrm>
        </p:spPr>
        <p:txBody>
          <a:bodyPr/>
          <a:lstStyle/>
          <a:p>
            <a:r>
              <a:rPr lang="it-IT" sz="3200" b="1" i="0" u="none" strike="noStrike" dirty="0" err="1">
                <a:solidFill>
                  <a:srgbClr val="000000"/>
                </a:solidFill>
                <a:effectLst/>
              </a:rPr>
              <a:t>Graph</a:t>
            </a:r>
            <a:r>
              <a:rPr lang="it-IT" sz="32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sz="3200" b="1" i="0" u="none" strike="noStrike" dirty="0" err="1">
                <a:solidFill>
                  <a:srgbClr val="000000"/>
                </a:solidFill>
                <a:effectLst/>
              </a:rPr>
              <a:t>Convolution</a:t>
            </a:r>
            <a:r>
              <a:rPr lang="it-IT" sz="3200" b="1" i="0" u="none" strike="noStrike" dirty="0">
                <a:solidFill>
                  <a:srgbClr val="000000"/>
                </a:solidFill>
                <a:effectLst/>
              </a:rPr>
              <a:t> Layer</a:t>
            </a:r>
            <a:br>
              <a:rPr lang="en-US" sz="3200" dirty="0"/>
            </a:br>
            <a:endParaRPr lang="it-IT" sz="32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0E54DF2-4DD7-47D5-AAD6-0884EFBB3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510" y="1679991"/>
            <a:ext cx="5833609" cy="408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27;p17">
            <a:extLst>
              <a:ext uri="{FF2B5EF4-FFF2-40B4-BE49-F238E27FC236}">
                <a16:creationId xmlns:a16="http://schemas.microsoft.com/office/drawing/2014/main" id="{B8A336C8-300B-4A37-8C14-C87CCA7D6511}"/>
              </a:ext>
            </a:extLst>
          </p:cNvPr>
          <p:cNvSpPr txBox="1"/>
          <p:nvPr/>
        </p:nvSpPr>
        <p:spPr>
          <a:xfrm>
            <a:off x="1761510" y="5947783"/>
            <a:ext cx="5833609" cy="37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sz="800" dirty="0">
                <a:solidFill>
                  <a:srgbClr val="222222"/>
                </a:solidFill>
                <a:highlight>
                  <a:srgbClr val="FFFFFF"/>
                </a:highlight>
              </a:rPr>
              <a:t>[1] </a:t>
            </a:r>
            <a:r>
              <a:rPr lang="it-IT" sz="800" b="0" i="0" u="none" strike="noStrike" baseline="0" dirty="0">
                <a:latin typeface="+mj-lt"/>
              </a:rPr>
              <a:t>Justin Johnson, </a:t>
            </a:r>
            <a:r>
              <a:rPr lang="it-IT" sz="800" b="0" i="0" u="none" strike="noStrike" baseline="0" dirty="0" err="1">
                <a:latin typeface="+mj-lt"/>
              </a:rPr>
              <a:t>Agrim</a:t>
            </a:r>
            <a:r>
              <a:rPr lang="it-IT" sz="800" b="0" i="0" u="none" strike="noStrike" baseline="0" dirty="0">
                <a:latin typeface="+mj-lt"/>
              </a:rPr>
              <a:t> Gupta, Li Fei-Fei, Stanford University, Google Cloud AI. Image Generation from Scene </a:t>
            </a:r>
            <a:r>
              <a:rPr lang="it-IT" sz="800" b="0" i="0" u="none" strike="noStrike" baseline="0" dirty="0" err="1">
                <a:latin typeface="+mj-lt"/>
              </a:rPr>
              <a:t>Graphs</a:t>
            </a:r>
            <a:r>
              <a:rPr lang="it-IT" sz="800" b="0" i="0" u="none" strike="noStrike" baseline="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41927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C4E99-F01F-0C4D-BD11-D1A968684D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Computer Aided Medical Procedures</a:t>
            </a:r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E62D0EA2-8DBF-4716-94EF-9A911BAB6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06" y="755780"/>
            <a:ext cx="8957388" cy="1212979"/>
          </a:xfrm>
        </p:spPr>
        <p:txBody>
          <a:bodyPr/>
          <a:lstStyle/>
          <a:p>
            <a:r>
              <a:rPr lang="it-IT" sz="3200" b="1" i="0" u="none" strike="noStrike" dirty="0" err="1">
                <a:solidFill>
                  <a:srgbClr val="000000"/>
                </a:solidFill>
                <a:effectLst/>
              </a:rPr>
              <a:t>Graph</a:t>
            </a:r>
            <a:r>
              <a:rPr lang="it-IT" sz="32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sz="3200" b="1" i="0" u="none" strike="noStrike" dirty="0" err="1">
                <a:solidFill>
                  <a:srgbClr val="000000"/>
                </a:solidFill>
                <a:effectLst/>
              </a:rPr>
              <a:t>Convolution</a:t>
            </a:r>
            <a:r>
              <a:rPr lang="it-IT" sz="3200" b="1" i="0" u="none" strike="noStrike" dirty="0">
                <a:solidFill>
                  <a:srgbClr val="000000"/>
                </a:solidFill>
                <a:effectLst/>
              </a:rPr>
              <a:t> Layer</a:t>
            </a:r>
            <a:br>
              <a:rPr lang="en-US" sz="3200" dirty="0"/>
            </a:br>
            <a:endParaRPr lang="it-IT" sz="32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94A193D-7788-4016-9441-F6395F7B9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934" y="2185408"/>
            <a:ext cx="579120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27;p17">
            <a:extLst>
              <a:ext uri="{FF2B5EF4-FFF2-40B4-BE49-F238E27FC236}">
                <a16:creationId xmlns:a16="http://schemas.microsoft.com/office/drawing/2014/main" id="{3AEDA13D-22C9-49CE-BE9C-6DF6EE6F9677}"/>
              </a:ext>
            </a:extLst>
          </p:cNvPr>
          <p:cNvSpPr txBox="1"/>
          <p:nvPr/>
        </p:nvSpPr>
        <p:spPr>
          <a:xfrm>
            <a:off x="1619934" y="5947783"/>
            <a:ext cx="5791200" cy="37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sz="800" dirty="0">
                <a:solidFill>
                  <a:srgbClr val="222222"/>
                </a:solidFill>
                <a:highlight>
                  <a:srgbClr val="FFFFFF"/>
                </a:highlight>
              </a:rPr>
              <a:t>[1] </a:t>
            </a:r>
            <a:r>
              <a:rPr lang="it-IT" sz="800" b="0" i="0" u="none" strike="noStrike" baseline="0" dirty="0">
                <a:latin typeface="+mj-lt"/>
              </a:rPr>
              <a:t>Justin Johnson, </a:t>
            </a:r>
            <a:r>
              <a:rPr lang="it-IT" sz="800" b="0" i="0" u="none" strike="noStrike" baseline="0" dirty="0" err="1">
                <a:latin typeface="+mj-lt"/>
              </a:rPr>
              <a:t>Agrim</a:t>
            </a:r>
            <a:r>
              <a:rPr lang="it-IT" sz="800" b="0" i="0" u="none" strike="noStrike" baseline="0" dirty="0">
                <a:latin typeface="+mj-lt"/>
              </a:rPr>
              <a:t> Gupta, Li Fei-Fei, Stanford University, Google Cloud AI. Image Generation from Scene </a:t>
            </a:r>
            <a:r>
              <a:rPr lang="it-IT" sz="800" b="0" i="0" u="none" strike="noStrike" baseline="0" dirty="0" err="1">
                <a:latin typeface="+mj-lt"/>
              </a:rPr>
              <a:t>Graphs</a:t>
            </a:r>
            <a:r>
              <a:rPr lang="it-IT" sz="800" b="0" i="0" u="none" strike="noStrike" baseline="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4111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C4E99-F01F-0C4D-BD11-D1A968684D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Computer Aided Medical Procedures</a:t>
            </a:r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E62D0EA2-8DBF-4716-94EF-9A911BAB6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06" y="755780"/>
            <a:ext cx="8957388" cy="1212979"/>
          </a:xfrm>
        </p:spPr>
        <p:txBody>
          <a:bodyPr/>
          <a:lstStyle/>
          <a:p>
            <a:r>
              <a:rPr lang="it-IT" sz="3200" b="1" i="0" u="none" strike="noStrike" dirty="0" err="1">
                <a:solidFill>
                  <a:srgbClr val="000000"/>
                </a:solidFill>
                <a:effectLst/>
              </a:rPr>
              <a:t>Graph</a:t>
            </a:r>
            <a:r>
              <a:rPr lang="it-IT" sz="32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sz="3200" b="1" i="0" u="none" strike="noStrike" dirty="0" err="1">
                <a:solidFill>
                  <a:srgbClr val="000000"/>
                </a:solidFill>
                <a:effectLst/>
              </a:rPr>
              <a:t>Convolution</a:t>
            </a:r>
            <a:r>
              <a:rPr lang="it-IT" sz="3200" b="1" i="0" u="none" strike="noStrike" dirty="0">
                <a:solidFill>
                  <a:srgbClr val="000000"/>
                </a:solidFill>
                <a:effectLst/>
              </a:rPr>
              <a:t> Network </a:t>
            </a:r>
            <a:br>
              <a:rPr lang="en-US" sz="3200" dirty="0"/>
            </a:br>
            <a:endParaRPr lang="it-IT" sz="3200" dirty="0"/>
          </a:p>
        </p:txBody>
      </p:sp>
      <p:sp>
        <p:nvSpPr>
          <p:cNvPr id="9" name="Google Shape;127;p17">
            <a:extLst>
              <a:ext uri="{FF2B5EF4-FFF2-40B4-BE49-F238E27FC236}">
                <a16:creationId xmlns:a16="http://schemas.microsoft.com/office/drawing/2014/main" id="{3AEDA13D-22C9-49CE-BE9C-6DF6EE6F9677}"/>
              </a:ext>
            </a:extLst>
          </p:cNvPr>
          <p:cNvSpPr txBox="1"/>
          <p:nvPr/>
        </p:nvSpPr>
        <p:spPr>
          <a:xfrm>
            <a:off x="2072371" y="5949820"/>
            <a:ext cx="5354796" cy="37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sz="800" dirty="0">
                <a:solidFill>
                  <a:srgbClr val="222222"/>
                </a:solidFill>
                <a:highlight>
                  <a:srgbClr val="FFFFFF"/>
                </a:highlight>
              </a:rPr>
              <a:t>[1] </a:t>
            </a:r>
            <a:r>
              <a:rPr lang="it-IT" sz="800" b="0" i="0" u="none" strike="noStrike" baseline="0" dirty="0">
                <a:latin typeface="+mj-lt"/>
              </a:rPr>
              <a:t>Justin Johnson, </a:t>
            </a:r>
            <a:r>
              <a:rPr lang="it-IT" sz="800" b="0" i="0" u="none" strike="noStrike" baseline="0" dirty="0" err="1">
                <a:latin typeface="+mj-lt"/>
              </a:rPr>
              <a:t>Agrim</a:t>
            </a:r>
            <a:r>
              <a:rPr lang="it-IT" sz="800" b="0" i="0" u="none" strike="noStrike" baseline="0" dirty="0">
                <a:latin typeface="+mj-lt"/>
              </a:rPr>
              <a:t> Gupta, Li Fei-Fei, Stanford University, Google Cloud AI. Image Generation from Scene </a:t>
            </a:r>
            <a:r>
              <a:rPr lang="it-IT" sz="800" b="0" i="0" u="none" strike="noStrike" baseline="0" dirty="0" err="1">
                <a:latin typeface="+mj-lt"/>
              </a:rPr>
              <a:t>Graphs</a:t>
            </a:r>
            <a:r>
              <a:rPr lang="it-IT" sz="800" b="0" i="0" u="none" strike="noStrike" baseline="0" dirty="0">
                <a:latin typeface="+mj-lt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C6D04D-6E77-4ADA-B799-0DF22049B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371" y="1697297"/>
            <a:ext cx="48863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713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5E8B3E-4719-4D6D-AA5B-F599ED18D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947" y="579729"/>
            <a:ext cx="4404774" cy="790640"/>
          </a:xfrm>
        </p:spPr>
        <p:txBody>
          <a:bodyPr/>
          <a:lstStyle/>
          <a:p>
            <a:r>
              <a:rPr lang="en-GB" sz="3200" dirty="0"/>
              <a:t>Motivation</a:t>
            </a:r>
            <a:endParaRPr lang="en-GB" sz="3600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ACD60CD-63CA-4F04-986D-F0F6335ABF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566" y="2444620"/>
            <a:ext cx="8212867" cy="334035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GB" sz="2000" b="1" dirty="0"/>
              <a:t>Scene graphs </a:t>
            </a:r>
            <a:r>
              <a:rPr lang="en-GB" sz="2000" dirty="0"/>
              <a:t>is graph representation of a scene which useful in computer vision as we can describe a scene as set of nodes (</a:t>
            </a:r>
            <a:r>
              <a:rPr lang="en-GB" sz="2000" b="1" dirty="0"/>
              <a:t>objects</a:t>
            </a:r>
            <a:r>
              <a:rPr lang="en-GB" sz="2000" dirty="0"/>
              <a:t>) and edges (</a:t>
            </a:r>
            <a:r>
              <a:rPr lang="en-GB" sz="2000" b="1" dirty="0"/>
              <a:t>relationship</a:t>
            </a:r>
            <a:r>
              <a:rPr lang="en-GB" sz="2000" dirty="0"/>
              <a:t> </a:t>
            </a:r>
            <a:r>
              <a:rPr lang="en-GB" sz="2000" b="1" dirty="0"/>
              <a:t>between them</a:t>
            </a:r>
            <a:r>
              <a:rPr lang="en-GB" sz="2000" dirty="0"/>
              <a:t>).  </a:t>
            </a:r>
          </a:p>
          <a:p>
            <a:pPr>
              <a:spcBef>
                <a:spcPts val="1800"/>
              </a:spcBef>
            </a:pPr>
            <a:r>
              <a:rPr lang="en-GB" sz="2000" dirty="0"/>
              <a:t>Graph neural networks are recent research field originally applied 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Social nets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Molecular representation and </a:t>
            </a:r>
            <a:r>
              <a:rPr lang="en-AU" sz="2000" b="0" i="0" u="none" strike="noStrike" baseline="0" dirty="0">
                <a:latin typeface="+mj-lt"/>
              </a:rPr>
              <a:t>biology</a:t>
            </a:r>
            <a:endParaRPr lang="en-AU" sz="2000" dirty="0">
              <a:latin typeface="+mj-lt"/>
            </a:endParaRPr>
          </a:p>
          <a:p>
            <a:pPr>
              <a:spcBef>
                <a:spcPts val="1800"/>
              </a:spcBef>
            </a:pPr>
            <a:r>
              <a:rPr lang="en-GB" sz="2000" dirty="0">
                <a:solidFill>
                  <a:srgbClr val="000000"/>
                </a:solidFill>
                <a:latin typeface="+mj-lt"/>
              </a:rPr>
              <a:t>The previous implementations </a:t>
            </a:r>
            <a:r>
              <a:rPr lang="en-GB" sz="2000" dirty="0"/>
              <a:t>don’t take care of the </a:t>
            </a:r>
            <a:r>
              <a:rPr lang="en-GB" sz="2000" b="1" dirty="0"/>
              <a:t>edge features</a:t>
            </a:r>
          </a:p>
          <a:p>
            <a:pPr>
              <a:spcBef>
                <a:spcPts val="1200"/>
              </a:spcBef>
            </a:pPr>
            <a:r>
              <a:rPr lang="en-GB" sz="2000" dirty="0"/>
              <a:t>In scene graphs edges carry features , i.e «attached to» or «hanging on»</a:t>
            </a:r>
          </a:p>
          <a:p>
            <a:endParaRPr lang="it-IT" sz="2400" dirty="0"/>
          </a:p>
          <a:p>
            <a:endParaRPr lang="it-IT" sz="2400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5FDEF6D-024A-4481-89D4-F23983184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dirty="0"/>
              <a:t>December</a:t>
            </a:r>
            <a:r>
              <a:rPr lang="tr-TR" dirty="0"/>
              <a:t> </a:t>
            </a:r>
            <a:r>
              <a:rPr lang="it-IT" dirty="0"/>
              <a:t>2</a:t>
            </a:r>
            <a:r>
              <a:rPr lang="tr-TR" dirty="0"/>
              <a:t>, 202</a:t>
            </a:r>
            <a:r>
              <a:rPr lang="it-IT" dirty="0"/>
              <a:t>1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B6D3DF4-6A18-4309-9F35-8DCAC7BA0B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4</a:t>
            </a:fld>
            <a:endParaRPr lang="en-US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98170CAA-F26A-4EB8-96D3-2A5BA1BD57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  <p:pic>
        <p:nvPicPr>
          <p:cNvPr id="13" name="Immagine 12" descr="Immagine che contiene testo, palla da biliardo, tavolo da biliardo, sport&#10;&#10;Descrizione generata automaticamente">
            <a:extLst>
              <a:ext uri="{FF2B5EF4-FFF2-40B4-BE49-F238E27FC236}">
                <a16:creationId xmlns:a16="http://schemas.microsoft.com/office/drawing/2014/main" id="{919CBBB5-2820-4205-88D8-975E6B353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02639"/>
            <a:ext cx="3451155" cy="2062065"/>
          </a:xfrm>
          <a:prstGeom prst="rect">
            <a:avLst/>
          </a:prstGeom>
        </p:spPr>
      </p:pic>
      <p:sp>
        <p:nvSpPr>
          <p:cNvPr id="16" name="Google Shape;105;p15">
            <a:extLst>
              <a:ext uri="{FF2B5EF4-FFF2-40B4-BE49-F238E27FC236}">
                <a16:creationId xmlns:a16="http://schemas.microsoft.com/office/drawing/2014/main" id="{97009BB9-F8B6-451C-BD08-C2544F55AA40}"/>
              </a:ext>
            </a:extLst>
          </p:cNvPr>
          <p:cNvSpPr txBox="1">
            <a:spLocks/>
          </p:cNvSpPr>
          <p:nvPr/>
        </p:nvSpPr>
        <p:spPr bwMode="auto">
          <a:xfrm>
            <a:off x="2208244" y="5982177"/>
            <a:ext cx="3451155" cy="2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spcFirstLastPara="1" vert="horz" wrap="square" lIns="91425" tIns="45700" rIns="91425" bIns="4570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333333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333333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333333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333333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333333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333333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333333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333333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333333"/>
                </a:solidFill>
                <a:latin typeface="+mn-lt"/>
              </a:defRPr>
            </a:lvl9pPr>
          </a:lstStyle>
          <a:p>
            <a:pPr marL="0" indent="0" algn="ctr" defTabSz="91440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FontTx/>
              <a:buNone/>
            </a:pPr>
            <a:r>
              <a:rPr lang="fr-FR" sz="800" i="1" kern="0" dirty="0"/>
              <a:t>Source:</a:t>
            </a:r>
            <a:r>
              <a:rPr lang="fr-FR" sz="800" kern="0" dirty="0"/>
              <a:t> https://en.wikipedia.org/wiki/Degree_(graph_theory)</a:t>
            </a:r>
          </a:p>
        </p:txBody>
      </p:sp>
    </p:spTree>
    <p:extLst>
      <p:ext uri="{BB962C8B-B14F-4D97-AF65-F5344CB8AC3E}">
        <p14:creationId xmlns:p14="http://schemas.microsoft.com/office/powerpoint/2010/main" val="2586058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915C404-A0FC-45AB-96C6-102661B2FD5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it-IT" dirty="0"/>
              <a:t>December</a:t>
            </a:r>
            <a:r>
              <a:rPr lang="tr-TR" dirty="0"/>
              <a:t> </a:t>
            </a:r>
            <a:r>
              <a:rPr lang="it-IT" dirty="0"/>
              <a:t>2</a:t>
            </a:r>
            <a:r>
              <a:rPr lang="tr-TR" dirty="0"/>
              <a:t>, 202</a:t>
            </a:r>
            <a:r>
              <a:rPr lang="it-IT" dirty="0"/>
              <a:t>1</a:t>
            </a:r>
            <a:endParaRPr lang="en-US" dirty="0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DCF84D2F-1C65-4916-AA04-257BA32FD9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D1998EB-E68B-4D2D-B917-88B300BD8C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5</a:t>
            </a:fld>
            <a:endParaRPr lang="en-US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DC2688F2-4390-4335-A8B9-AAEC395349FC}"/>
              </a:ext>
            </a:extLst>
          </p:cNvPr>
          <p:cNvSpPr txBox="1">
            <a:spLocks/>
          </p:cNvSpPr>
          <p:nvPr/>
        </p:nvSpPr>
        <p:spPr bwMode="auto">
          <a:xfrm>
            <a:off x="197044" y="115538"/>
            <a:ext cx="8212868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9pPr>
          </a:lstStyle>
          <a:p>
            <a:pPr defTabSz="914400"/>
            <a:r>
              <a:rPr lang="en-AU" sz="3200" dirty="0"/>
              <a:t>Desired result</a:t>
            </a:r>
            <a:endParaRPr lang="en-AU" sz="3200" kern="0" dirty="0"/>
          </a:p>
        </p:txBody>
      </p:sp>
      <p:sp>
        <p:nvSpPr>
          <p:cNvPr id="15" name="Google Shape;127;p17">
            <a:extLst>
              <a:ext uri="{FF2B5EF4-FFF2-40B4-BE49-F238E27FC236}">
                <a16:creationId xmlns:a16="http://schemas.microsoft.com/office/drawing/2014/main" id="{57174D0A-708B-45BF-A758-6F97BF9AEFE7}"/>
              </a:ext>
            </a:extLst>
          </p:cNvPr>
          <p:cNvSpPr txBox="1"/>
          <p:nvPr/>
        </p:nvSpPr>
        <p:spPr>
          <a:xfrm>
            <a:off x="1250303" y="5990252"/>
            <a:ext cx="7576456" cy="334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800" dirty="0">
                <a:solidFill>
                  <a:srgbClr val="222222"/>
                </a:solidFill>
                <a:highlight>
                  <a:srgbClr val="FFFFFF"/>
                </a:highlight>
                <a:latin typeface="+mj-lt"/>
              </a:rPr>
              <a:t>[2]</a:t>
            </a:r>
            <a:r>
              <a:rPr lang="it-IT" sz="800" b="0" i="0" u="none" strike="noStrike" baseline="0" dirty="0">
                <a:latin typeface="+mj-lt"/>
              </a:rPr>
              <a:t> </a:t>
            </a:r>
            <a:r>
              <a:rPr lang="it-IT" sz="800" b="0" i="0" u="none" strike="noStrike" baseline="0" dirty="0" err="1">
                <a:latin typeface="+mj-lt"/>
              </a:rPr>
              <a:t>Shun</a:t>
            </a:r>
            <a:r>
              <a:rPr lang="it-IT" sz="800" b="0" i="0" u="none" strike="noStrike" baseline="0" dirty="0">
                <a:latin typeface="+mj-lt"/>
              </a:rPr>
              <a:t>-Cheng Wu and Johanna Wald and </a:t>
            </a:r>
            <a:r>
              <a:rPr lang="it-IT" sz="800" b="0" i="0" u="none" strike="noStrike" baseline="0" dirty="0" err="1">
                <a:latin typeface="+mj-lt"/>
              </a:rPr>
              <a:t>Keisuke</a:t>
            </a:r>
            <a:r>
              <a:rPr lang="it-IT" sz="800" b="0" i="0" u="none" strike="noStrike" baseline="0" dirty="0">
                <a:latin typeface="+mj-lt"/>
              </a:rPr>
              <a:t> </a:t>
            </a:r>
            <a:r>
              <a:rPr lang="it-IT" sz="800" b="0" i="0" u="none" strike="noStrike" baseline="0" dirty="0" err="1">
                <a:latin typeface="+mj-lt"/>
              </a:rPr>
              <a:t>Tateno</a:t>
            </a:r>
            <a:r>
              <a:rPr lang="it-IT" sz="800" b="0" i="0" u="none" strike="noStrike" baseline="0" dirty="0">
                <a:latin typeface="+mj-lt"/>
              </a:rPr>
              <a:t> and </a:t>
            </a:r>
            <a:r>
              <a:rPr lang="it-IT" sz="800" b="0" i="0" u="none" strike="noStrike" baseline="0" dirty="0" err="1">
                <a:latin typeface="+mj-lt"/>
              </a:rPr>
              <a:t>Nassir</a:t>
            </a:r>
            <a:r>
              <a:rPr lang="it-IT" sz="800" b="0" i="0" u="none" strike="noStrike" baseline="0" dirty="0">
                <a:latin typeface="+mj-lt"/>
              </a:rPr>
              <a:t> </a:t>
            </a:r>
            <a:r>
              <a:rPr lang="it-IT" sz="800" b="0" i="0" u="none" strike="noStrike" baseline="0" dirty="0" err="1">
                <a:latin typeface="+mj-lt"/>
              </a:rPr>
              <a:t>Navab</a:t>
            </a:r>
            <a:r>
              <a:rPr lang="it-IT" sz="800" b="0" i="0" u="none" strike="noStrike" baseline="0" dirty="0">
                <a:latin typeface="+mj-lt"/>
              </a:rPr>
              <a:t> and Federico Tombari. </a:t>
            </a:r>
            <a:r>
              <a:rPr lang="it-IT" sz="800" b="0" i="0" u="none" strike="noStrike" baseline="0" dirty="0" err="1">
                <a:latin typeface="+mj-lt"/>
              </a:rPr>
              <a:t>SceneGraphFusion</a:t>
            </a:r>
            <a:r>
              <a:rPr lang="it-IT" sz="800" b="0" i="0" u="none" strike="noStrike" baseline="0" dirty="0">
                <a:latin typeface="+mj-lt"/>
              </a:rPr>
              <a:t>: </a:t>
            </a:r>
            <a:r>
              <a:rPr lang="it-IT" sz="800" b="0" i="0" u="none" strike="noStrike" baseline="0" dirty="0" err="1">
                <a:latin typeface="+mj-lt"/>
              </a:rPr>
              <a:t>Incremental</a:t>
            </a:r>
            <a:r>
              <a:rPr lang="it-IT" sz="800" b="0" i="0" u="none" strike="noStrike" baseline="0" dirty="0">
                <a:latin typeface="+mj-lt"/>
              </a:rPr>
              <a:t> 3D Scene </a:t>
            </a:r>
            <a:r>
              <a:rPr lang="it-IT" sz="800" b="0" i="0" u="none" strike="noStrike" baseline="0" dirty="0" err="1">
                <a:latin typeface="+mj-lt"/>
              </a:rPr>
              <a:t>Graph</a:t>
            </a:r>
            <a:r>
              <a:rPr lang="it-IT" sz="800" b="0" i="0" u="none" strike="noStrike" baseline="0" dirty="0">
                <a:latin typeface="+mj-lt"/>
              </a:rPr>
              <a:t> </a:t>
            </a:r>
            <a:r>
              <a:rPr lang="it-IT" sz="800" b="0" i="0" u="none" strike="noStrike" baseline="0" dirty="0" err="1">
                <a:latin typeface="+mj-lt"/>
              </a:rPr>
              <a:t>Prediction</a:t>
            </a:r>
            <a:r>
              <a:rPr lang="it-IT" sz="800" b="0" i="0" u="none" strike="noStrike" baseline="0" dirty="0">
                <a:latin typeface="+mj-lt"/>
              </a:rPr>
              <a:t> from RGB-D </a:t>
            </a:r>
            <a:r>
              <a:rPr lang="it-IT" sz="800" b="0" i="0" u="none" strike="noStrike" baseline="0" dirty="0" err="1">
                <a:latin typeface="+mj-lt"/>
              </a:rPr>
              <a:t>Sequences</a:t>
            </a:r>
            <a:r>
              <a:rPr lang="it-IT" sz="800" b="0" i="0" u="none" strike="noStrike" baseline="0" dirty="0">
                <a:latin typeface="+mj-lt"/>
              </a:rPr>
              <a:t>. </a:t>
            </a:r>
            <a:r>
              <a:rPr lang="it-IT" sz="800" b="0" i="0" u="none" strike="noStrike" baseline="0" dirty="0" err="1">
                <a:latin typeface="+mj-lt"/>
              </a:rPr>
              <a:t>Proceedings</a:t>
            </a:r>
            <a:r>
              <a:rPr lang="it-IT" sz="800" b="0" i="0" u="none" strike="noStrike" baseline="0" dirty="0">
                <a:latin typeface="+mj-lt"/>
              </a:rPr>
              <a:t> IEEE Conference on Computer Vision and Pattern </a:t>
            </a:r>
            <a:r>
              <a:rPr lang="it-IT" sz="800" b="0" i="0" u="none" strike="noStrike" baseline="0" dirty="0" err="1">
                <a:latin typeface="+mj-lt"/>
              </a:rPr>
              <a:t>Recognition</a:t>
            </a:r>
            <a:r>
              <a:rPr lang="it-IT" sz="800" b="0" i="0" u="none" strike="noStrike" baseline="0" dirty="0">
                <a:latin typeface="+mj-lt"/>
              </a:rPr>
              <a:t> (CVPR), 2021</a:t>
            </a:r>
            <a:endParaRPr lang="en-US" sz="800" b="0" i="0" u="none" strike="noStrike" baseline="0" dirty="0">
              <a:latin typeface="+mj-lt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90B6001-63E3-470D-8A88-6EF8CF71F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323" y="278320"/>
            <a:ext cx="5599244" cy="568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46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20A7AE-B99A-457B-AB69-6625BE786B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			Dataset</a:t>
            </a:r>
            <a:endParaRPr lang="it-IT" sz="4400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133B00F-818A-4505-B25C-D0B7CDAFB68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5867400" y="6324600"/>
            <a:ext cx="3276600" cy="5334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it-IT" dirty="0"/>
              <a:t>December</a:t>
            </a:r>
            <a:r>
              <a:rPr lang="tr-TR" dirty="0"/>
              <a:t> </a:t>
            </a:r>
            <a:r>
              <a:rPr lang="it-IT" dirty="0"/>
              <a:t>2</a:t>
            </a:r>
            <a:r>
              <a:rPr lang="tr-TR" dirty="0"/>
              <a:t>, 202</a:t>
            </a:r>
            <a:r>
              <a:rPr lang="it-IT" dirty="0"/>
              <a:t>1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76ECFB5-E478-4248-A28C-A4CAA7601A8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77200" y="6324600"/>
            <a:ext cx="1066800" cy="533400"/>
          </a:xfrm>
        </p:spPr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6</a:t>
            </a:fld>
            <a:endParaRPr lang="en-US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B04B35BB-B25C-4870-8C97-EE995176061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24600"/>
            <a:ext cx="3759200" cy="533400"/>
          </a:xfrm>
        </p:spPr>
        <p:txBody>
          <a:bodyPr/>
          <a:lstStyle/>
          <a:p>
            <a:r>
              <a:rPr lang="en-US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1031064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">
            <a:extLst>
              <a:ext uri="{FF2B5EF4-FFF2-40B4-BE49-F238E27FC236}">
                <a16:creationId xmlns:a16="http://schemas.microsoft.com/office/drawing/2014/main" id="{38D86067-BBF2-4328-BB80-924059696397}"/>
              </a:ext>
            </a:extLst>
          </p:cNvPr>
          <p:cNvSpPr txBox="1">
            <a:spLocks/>
          </p:cNvSpPr>
          <p:nvPr/>
        </p:nvSpPr>
        <p:spPr bwMode="auto">
          <a:xfrm>
            <a:off x="358775" y="228600"/>
            <a:ext cx="8404225" cy="984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3200" b="1" dirty="0">
                <a:latin typeface="+mj-lt"/>
                <a:ea typeface="ＭＳ Ｐゴシック" charset="0"/>
                <a:cs typeface="ＭＳ Ｐゴシック" charset="0"/>
              </a:rPr>
              <a:t>3RScan dataset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B0FA8B7-645A-4A39-A8B3-5A7291AC5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1689323"/>
            <a:ext cx="4135438" cy="4158934"/>
          </a:xfrm>
          <a:prstGeom prst="rect">
            <a:avLst/>
          </a:prstGeom>
          <a:noFill/>
        </p:spPr>
      </p:pic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CB1434BC-E05A-48DD-B338-CA7C7956D5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6613" y="1828800"/>
            <a:ext cx="4137025" cy="3172408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en-US" sz="2400" dirty="0"/>
              <a:t>A large scale, real-world dataset which contains:</a:t>
            </a:r>
          </a:p>
          <a:p>
            <a:r>
              <a:rPr lang="en-US" sz="2400" dirty="0"/>
              <a:t>1482 3D reconstructions</a:t>
            </a:r>
          </a:p>
          <a:p>
            <a:r>
              <a:rPr lang="en-US" sz="2400" dirty="0"/>
              <a:t>for 478 naturally changing indoor environments.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07FCCE-0DE6-4FD8-B610-C6C7A9E38A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76800" y="6324600"/>
            <a:ext cx="3276600" cy="533400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it-IT" dirty="0"/>
              <a:t>December</a:t>
            </a:r>
            <a:r>
              <a:rPr lang="tr-TR" dirty="0"/>
              <a:t> </a:t>
            </a:r>
            <a:r>
              <a:rPr lang="it-IT" dirty="0"/>
              <a:t>2</a:t>
            </a:r>
            <a:r>
              <a:rPr lang="tr-TR" dirty="0"/>
              <a:t>, 202</a:t>
            </a:r>
            <a:r>
              <a:rPr lang="it-IT" dirty="0"/>
              <a:t>1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BC2FDD-4CDD-4163-BD82-84822E4DB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77200" y="6324600"/>
            <a:ext cx="1066800" cy="533400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Slide </a:t>
            </a:r>
            <a:fld id="{E27654B9-2CBC-E046-9B7E-70345D26D3AC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56FA7D4-B69F-4CCD-ACBF-41DD56AC08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3759628" cy="533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Computer Aided Medical Procedures</a:t>
            </a:r>
          </a:p>
        </p:txBody>
      </p:sp>
      <p:sp>
        <p:nvSpPr>
          <p:cNvPr id="9" name="Google Shape;127;p17">
            <a:extLst>
              <a:ext uri="{FF2B5EF4-FFF2-40B4-BE49-F238E27FC236}">
                <a16:creationId xmlns:a16="http://schemas.microsoft.com/office/drawing/2014/main" id="{1F956999-44D7-4EE1-B091-E56353708BB5}"/>
              </a:ext>
            </a:extLst>
          </p:cNvPr>
          <p:cNvSpPr txBox="1"/>
          <p:nvPr/>
        </p:nvSpPr>
        <p:spPr>
          <a:xfrm>
            <a:off x="1193098" y="5949820"/>
            <a:ext cx="7531024" cy="37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sz="800" dirty="0">
                <a:solidFill>
                  <a:srgbClr val="222222"/>
                </a:solidFill>
                <a:highlight>
                  <a:srgbClr val="FFFFFF"/>
                </a:highlight>
              </a:rPr>
              <a:t>[3] </a:t>
            </a:r>
            <a:r>
              <a:rPr lang="it-IT" sz="800" b="0" i="0" u="none" strike="noStrike" baseline="0" dirty="0">
                <a:latin typeface="+mj-lt"/>
              </a:rPr>
              <a:t>Wald, Johanna and </a:t>
            </a:r>
            <a:r>
              <a:rPr lang="it-IT" sz="800" b="0" i="0" u="none" strike="noStrike" baseline="0" dirty="0" err="1">
                <a:latin typeface="+mj-lt"/>
              </a:rPr>
              <a:t>Dhamo</a:t>
            </a:r>
            <a:r>
              <a:rPr lang="it-IT" sz="800" b="0" i="0" u="none" strike="noStrike" baseline="0" dirty="0">
                <a:latin typeface="+mj-lt"/>
              </a:rPr>
              <a:t>, </a:t>
            </a:r>
            <a:r>
              <a:rPr lang="it-IT" sz="800" b="0" i="0" u="none" strike="noStrike" baseline="0" dirty="0" err="1">
                <a:latin typeface="+mj-lt"/>
              </a:rPr>
              <a:t>Helisa</a:t>
            </a:r>
            <a:r>
              <a:rPr lang="it-IT" sz="800" b="0" i="0" u="none" strike="noStrike" baseline="0" dirty="0">
                <a:latin typeface="+mj-lt"/>
              </a:rPr>
              <a:t> and </a:t>
            </a:r>
            <a:r>
              <a:rPr lang="it-IT" sz="800" b="0" i="0" u="none" strike="noStrike" baseline="0" dirty="0" err="1">
                <a:latin typeface="+mj-lt"/>
              </a:rPr>
              <a:t>Navab</a:t>
            </a:r>
            <a:r>
              <a:rPr lang="it-IT" sz="800" b="0" i="0" u="none" strike="noStrike" baseline="0" dirty="0">
                <a:latin typeface="+mj-lt"/>
              </a:rPr>
              <a:t>, </a:t>
            </a:r>
            <a:r>
              <a:rPr lang="it-IT" sz="800" b="0" i="0" u="none" strike="noStrike" baseline="0" dirty="0" err="1">
                <a:latin typeface="+mj-lt"/>
              </a:rPr>
              <a:t>Nassir</a:t>
            </a:r>
            <a:r>
              <a:rPr lang="it-IT" sz="800" b="0" i="0" u="none" strike="noStrike" baseline="0" dirty="0">
                <a:latin typeface="+mj-lt"/>
              </a:rPr>
              <a:t> and Tombari, Federico. Learning 3D Semantic Scene </a:t>
            </a:r>
            <a:r>
              <a:rPr lang="it-IT" sz="800" b="0" i="0" u="none" strike="noStrike" baseline="0" dirty="0" err="1">
                <a:latin typeface="+mj-lt"/>
              </a:rPr>
              <a:t>Graphs</a:t>
            </a:r>
            <a:r>
              <a:rPr lang="it-IT" sz="800" b="0" i="0" u="none" strike="noStrike" baseline="0" dirty="0">
                <a:latin typeface="+mj-lt"/>
              </a:rPr>
              <a:t> from 3D Indoor </a:t>
            </a:r>
            <a:r>
              <a:rPr lang="it-IT" sz="800" b="0" i="0" u="none" strike="noStrike" baseline="0" dirty="0" err="1">
                <a:latin typeface="+mj-lt"/>
              </a:rPr>
              <a:t>Reconstructions</a:t>
            </a:r>
            <a:r>
              <a:rPr lang="it-IT" sz="800" b="0" i="0" u="none" strike="noStrike" baseline="0" dirty="0">
                <a:latin typeface="+mj-lt"/>
              </a:rPr>
              <a:t>. </a:t>
            </a:r>
            <a:r>
              <a:rPr lang="it-IT" sz="800" b="0" i="0" u="none" strike="noStrike" baseline="0" dirty="0" err="1">
                <a:latin typeface="+mj-lt"/>
              </a:rPr>
              <a:t>Proceedings</a:t>
            </a:r>
            <a:r>
              <a:rPr lang="it-IT" sz="800" b="0" i="0" u="none" strike="noStrike" baseline="0" dirty="0">
                <a:latin typeface="+mj-lt"/>
              </a:rPr>
              <a:t> IEEE Conference on Computer Vision and Pattern </a:t>
            </a:r>
            <a:r>
              <a:rPr lang="it-IT" sz="800" b="0" i="0" u="none" strike="noStrike" baseline="0" dirty="0" err="1">
                <a:latin typeface="+mj-lt"/>
              </a:rPr>
              <a:t>Recognition</a:t>
            </a:r>
            <a:r>
              <a:rPr lang="it-IT" sz="800" b="0" i="0" u="none" strike="noStrike" baseline="0" dirty="0">
                <a:latin typeface="+mj-lt"/>
              </a:rPr>
              <a:t>(CVPR), 2020</a:t>
            </a:r>
            <a:endParaRPr lang="en-US" sz="800" b="0" i="0" u="none" strike="noStrike" baseline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17288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FC2F5D7-B67F-4A0B-BC24-9D6B7F455A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775" y="2362199"/>
            <a:ext cx="3102882" cy="3264160"/>
          </a:xfrm>
        </p:spPr>
        <p:txBody>
          <a:bodyPr/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+mj-lt"/>
              </a:rPr>
              <a:t>The dataset features:</a:t>
            </a:r>
            <a:endParaRPr lang="en-US" sz="2400" dirty="0">
              <a:effectLst/>
              <a:latin typeface="+mj-lt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+mj-lt"/>
              </a:rPr>
              <a:t>1482 scans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+mj-lt"/>
              </a:rPr>
              <a:t>48k object nodes</a:t>
            </a:r>
          </a:p>
          <a:p>
            <a:pPr rtl="0" fontAlgn="base"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+mj-lt"/>
              </a:rPr>
              <a:t>544k edges</a:t>
            </a:r>
            <a:endParaRPr lang="en-US" sz="2400" dirty="0">
              <a:solidFill>
                <a:srgbClr val="000000"/>
              </a:solidFill>
              <a:latin typeface="+mj-lt"/>
            </a:endParaRPr>
          </a:p>
          <a:p>
            <a:pPr marL="0" indent="0" rtl="0" fontAlgn="base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+mj-lt"/>
              </a:rPr>
              <a:t>For the training: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0000"/>
                </a:solidFill>
                <a:latin typeface="+mj-lt"/>
              </a:rPr>
              <a:t>160 classes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+mj-lt"/>
              </a:rPr>
              <a:t>27 relationship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E3C2104-5EAB-4599-81A7-2F8A92405E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88229" y="1940766"/>
            <a:ext cx="4995409" cy="4231433"/>
          </a:xfrm>
        </p:spPr>
        <p:txBody>
          <a:bodyPr/>
          <a:lstStyle/>
          <a:p>
            <a:pPr mar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200" b="0" i="0" strike="noStrike" dirty="0">
                <a:solidFill>
                  <a:srgbClr val="000000"/>
                </a:solidFill>
                <a:effectLst/>
                <a:latin typeface="+mj-lt"/>
              </a:rPr>
              <a:t>Nodes (3D object instances in a 3D scan) defined by:</a:t>
            </a:r>
            <a:endParaRPr lang="en-US" sz="2200" dirty="0">
              <a:effectLst/>
              <a:latin typeface="+mj-lt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b="0" i="0" strike="noStrike" dirty="0">
                <a:solidFill>
                  <a:srgbClr val="000000"/>
                </a:solidFill>
                <a:effectLst/>
                <a:latin typeface="+mj-lt"/>
              </a:rPr>
              <a:t>Semantics,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b="0" i="0" strike="noStrike" dirty="0">
                <a:solidFill>
                  <a:srgbClr val="000000"/>
                </a:solidFill>
                <a:effectLst/>
                <a:latin typeface="+mj-lt"/>
              </a:rPr>
              <a:t>Hierarchy of classes,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b="0" i="0" strike="noStrike" dirty="0">
                <a:solidFill>
                  <a:srgbClr val="000000"/>
                </a:solidFill>
                <a:effectLst/>
                <a:latin typeface="+mj-lt"/>
              </a:rPr>
              <a:t>Attributes that describe the visual and physical appearance of the object,</a:t>
            </a:r>
          </a:p>
          <a:p>
            <a:pPr>
              <a:spcBef>
                <a:spcPts val="0"/>
              </a:spcBef>
              <a:spcAft>
                <a:spcPts val="1600"/>
              </a:spcAft>
            </a:pPr>
            <a:r>
              <a:rPr lang="en-US" sz="2200" b="0" i="0" strike="noStrike" dirty="0">
                <a:solidFill>
                  <a:srgbClr val="000000"/>
                </a:solidFill>
                <a:effectLst/>
                <a:latin typeface="+mj-lt"/>
              </a:rPr>
              <a:t>Affordances. </a:t>
            </a:r>
          </a:p>
          <a:p>
            <a:pPr mar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200" b="0" i="0" strike="noStrike" dirty="0">
                <a:solidFill>
                  <a:srgbClr val="000000"/>
                </a:solidFill>
                <a:effectLst/>
                <a:latin typeface="+mj-lt"/>
              </a:rPr>
              <a:t>The edges represent 40 different relationship.</a:t>
            </a:r>
            <a:endParaRPr lang="en-US" sz="2200" dirty="0">
              <a:effectLst/>
              <a:latin typeface="+mj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B4FB392-4525-4285-B870-6DF74DE43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it-IT" dirty="0"/>
              <a:t>December</a:t>
            </a:r>
            <a:r>
              <a:rPr lang="tr-TR" dirty="0"/>
              <a:t> </a:t>
            </a:r>
            <a:r>
              <a:rPr lang="it-IT" dirty="0"/>
              <a:t>2</a:t>
            </a:r>
            <a:r>
              <a:rPr lang="tr-TR" dirty="0"/>
              <a:t>, 202</a:t>
            </a:r>
            <a:r>
              <a:rPr lang="it-IT" dirty="0"/>
              <a:t>1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A757B04-DEA1-48E0-BFAF-278AE0CB1C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8</a:t>
            </a:fld>
            <a:endParaRPr lang="en-US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C0448464-B122-43E5-9B89-E136B93C74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1260C48-A722-48B8-A0CE-92AFCB741CE9}"/>
              </a:ext>
            </a:extLst>
          </p:cNvPr>
          <p:cNvSpPr txBox="1">
            <a:spLocks/>
          </p:cNvSpPr>
          <p:nvPr/>
        </p:nvSpPr>
        <p:spPr bwMode="auto">
          <a:xfrm>
            <a:off x="465566" y="438151"/>
            <a:ext cx="2996091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9pPr>
          </a:lstStyle>
          <a:p>
            <a:r>
              <a:rPr lang="en-US" sz="3200" dirty="0"/>
              <a:t>3DSSG dataset</a:t>
            </a:r>
          </a:p>
        </p:txBody>
      </p:sp>
    </p:spTree>
    <p:extLst>
      <p:ext uri="{BB962C8B-B14F-4D97-AF65-F5344CB8AC3E}">
        <p14:creationId xmlns:p14="http://schemas.microsoft.com/office/powerpoint/2010/main" val="718527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20A7AE-B99A-457B-AB69-6625BE786B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			Related works</a:t>
            </a:r>
            <a:br>
              <a:rPr lang="en-US" sz="4400" dirty="0"/>
            </a:br>
            <a:endParaRPr lang="it-IT" sz="4400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133B00F-818A-4505-B25C-D0B7CDAFB68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5867400" y="6324600"/>
            <a:ext cx="3276600" cy="5334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it-IT" dirty="0"/>
              <a:t>December</a:t>
            </a:r>
            <a:r>
              <a:rPr lang="tr-TR" dirty="0"/>
              <a:t> </a:t>
            </a:r>
            <a:r>
              <a:rPr lang="it-IT" dirty="0"/>
              <a:t>2</a:t>
            </a:r>
            <a:r>
              <a:rPr lang="tr-TR" dirty="0"/>
              <a:t>, 202</a:t>
            </a:r>
            <a:r>
              <a:rPr lang="it-IT" dirty="0"/>
              <a:t>1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76ECFB5-E478-4248-A28C-A4CAA7601A8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077200" y="6324600"/>
            <a:ext cx="1066800" cy="533400"/>
          </a:xfrm>
        </p:spPr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9</a:t>
            </a:fld>
            <a:endParaRPr lang="en-US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B04B35BB-B25C-4870-8C97-EE995176061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24600"/>
            <a:ext cx="3759200" cy="533400"/>
          </a:xfrm>
        </p:spPr>
        <p:txBody>
          <a:bodyPr/>
          <a:lstStyle/>
          <a:p>
            <a:r>
              <a:rPr lang="en-US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1755637575"/>
      </p:ext>
    </p:extLst>
  </p:cSld>
  <p:clrMapOvr>
    <a:masterClrMapping/>
  </p:clrMapOvr>
</p:sld>
</file>

<file path=ppt/theme/theme1.xml><?xml version="1.0" encoding="utf-8"?>
<a:theme xmlns:a="http://schemas.openxmlformats.org/drawingml/2006/main" name="camp-tum-jhu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UM Neue Helvetica 55 Regular"/>
        <a:ea typeface=""/>
        <a:cs typeface=""/>
      </a:majorFont>
      <a:minorFont>
        <a:latin typeface="TUM Neue Helvetica 55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-04-21_2_TUM_JHU_template.potx" id="{A844F364-FC86-4F6B-B063-4CB3193CFD33}" vid="{02C20712-33D1-4C90-BE68-BFEAC6B84A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2650</Words>
  <Application>Microsoft Office PowerPoint</Application>
  <PresentationFormat>Presentazione su schermo (4:3)</PresentationFormat>
  <Paragraphs>290</Paragraphs>
  <Slides>37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37</vt:i4>
      </vt:variant>
    </vt:vector>
  </HeadingPairs>
  <TitlesOfParts>
    <vt:vector size="45" baseType="lpstr">
      <vt:lpstr>Arial</vt:lpstr>
      <vt:lpstr>Calibri</vt:lpstr>
      <vt:lpstr>Calibri Light</vt:lpstr>
      <vt:lpstr>Lato</vt:lpstr>
      <vt:lpstr>NimbusRomNo9L-Regu</vt:lpstr>
      <vt:lpstr>TUM Neue Helvetica 55 Regular</vt:lpstr>
      <vt:lpstr>Wingdings</vt:lpstr>
      <vt:lpstr>camp-tum-jhu</vt:lpstr>
      <vt:lpstr> Discovering Graph Neural Networks for Indoor 3D Scene Representation</vt:lpstr>
      <vt:lpstr>Table of Content</vt:lpstr>
      <vt:lpstr>Problem </vt:lpstr>
      <vt:lpstr>Motivation</vt:lpstr>
      <vt:lpstr>Presentazione standard di PowerPoint</vt:lpstr>
      <vt:lpstr>   Dataset</vt:lpstr>
      <vt:lpstr>Presentazione standard di PowerPoint</vt:lpstr>
      <vt:lpstr>Presentazione standard di PowerPoint</vt:lpstr>
      <vt:lpstr>   Related works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     Graph Neural Networks </vt:lpstr>
      <vt:lpstr>Presentazione standard di PowerPoint</vt:lpstr>
      <vt:lpstr>Presentazione standard di PowerPoint</vt:lpstr>
      <vt:lpstr>GraphSAGE</vt:lpstr>
      <vt:lpstr>GIN</vt:lpstr>
      <vt:lpstr>Presentazione standard di PowerPoint</vt:lpstr>
      <vt:lpstr>EAN_ms</vt:lpstr>
      <vt:lpstr>Graphormer pt.1</vt:lpstr>
      <vt:lpstr>Graphormer pt.2</vt:lpstr>
      <vt:lpstr>  Results</vt:lpstr>
      <vt:lpstr>Metrics</vt:lpstr>
      <vt:lpstr>IoU objects result and analysis </vt:lpstr>
      <vt:lpstr>IoU predicates result and analysis </vt:lpstr>
      <vt:lpstr>Top-n evaluation for triplets and analysis </vt:lpstr>
      <vt:lpstr>Scan Sample</vt:lpstr>
      <vt:lpstr>Presentazione standard di PowerPoint</vt:lpstr>
      <vt:lpstr>Qualitative Result (EAN_ms, first 13 nodes)</vt:lpstr>
      <vt:lpstr>References</vt:lpstr>
      <vt:lpstr>  Thanks for the attention   </vt:lpstr>
      <vt:lpstr>  Appendix</vt:lpstr>
      <vt:lpstr>Graph Convolution Layer </vt:lpstr>
      <vt:lpstr>Graph Convolution Layer </vt:lpstr>
      <vt:lpstr>Graph Convolution Network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Rethinking Deep Learning Based Monocular Depth Prediction</dc:title>
  <dc:creator>Microsoft Office User</dc:creator>
  <cp:lastModifiedBy>Fabiola PASINI</cp:lastModifiedBy>
  <cp:revision>204</cp:revision>
  <cp:lastPrinted>2019-08-01T13:13:42Z</cp:lastPrinted>
  <dcterms:created xsi:type="dcterms:W3CDTF">2019-07-31T09:17:16Z</dcterms:created>
  <dcterms:modified xsi:type="dcterms:W3CDTF">2022-02-24T12:39:48Z</dcterms:modified>
</cp:coreProperties>
</file>